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4"/>
    <p:sldMasterId id="2147485006" r:id="rId5"/>
    <p:sldMasterId id="2147485035" r:id="rId6"/>
  </p:sldMasterIdLst>
  <p:notesMasterIdLst>
    <p:notesMasterId r:id="rId47"/>
  </p:notesMasterIdLst>
  <p:handoutMasterIdLst>
    <p:handoutMasterId r:id="rId48"/>
  </p:handoutMasterIdLst>
  <p:sldIdLst>
    <p:sldId id="1630" r:id="rId7"/>
    <p:sldId id="1543" r:id="rId8"/>
    <p:sldId id="1648" r:id="rId9"/>
    <p:sldId id="1595" r:id="rId10"/>
    <p:sldId id="1596" r:id="rId11"/>
    <p:sldId id="1641" r:id="rId12"/>
    <p:sldId id="1642" r:id="rId13"/>
    <p:sldId id="1634" r:id="rId14"/>
    <p:sldId id="1545" r:id="rId15"/>
    <p:sldId id="1511" r:id="rId16"/>
    <p:sldId id="1615" r:id="rId17"/>
    <p:sldId id="1644" r:id="rId18"/>
    <p:sldId id="1581" r:id="rId19"/>
    <p:sldId id="1593" r:id="rId20"/>
    <p:sldId id="1613" r:id="rId21"/>
    <p:sldId id="1554" r:id="rId22"/>
    <p:sldId id="1538" r:id="rId23"/>
    <p:sldId id="1597" r:id="rId24"/>
    <p:sldId id="1640" r:id="rId25"/>
    <p:sldId id="1616" r:id="rId26"/>
    <p:sldId id="1599" r:id="rId27"/>
    <p:sldId id="1646" r:id="rId28"/>
    <p:sldId id="1600" r:id="rId29"/>
    <p:sldId id="1636" r:id="rId30"/>
    <p:sldId id="1628" r:id="rId31"/>
    <p:sldId id="1647" r:id="rId32"/>
    <p:sldId id="1629" r:id="rId33"/>
    <p:sldId id="1645" r:id="rId34"/>
    <p:sldId id="1635" r:id="rId35"/>
    <p:sldId id="1617" r:id="rId36"/>
    <p:sldId id="1614" r:id="rId37"/>
    <p:sldId id="1621" r:id="rId38"/>
    <p:sldId id="1608" r:id="rId39"/>
    <p:sldId id="1619" r:id="rId40"/>
    <p:sldId id="1620" r:id="rId41"/>
    <p:sldId id="1610" r:id="rId42"/>
    <p:sldId id="1625" r:id="rId43"/>
    <p:sldId id="1643" r:id="rId44"/>
    <p:sldId id="1579" r:id="rId45"/>
    <p:sldId id="1633" r:id="rId46"/>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A"/>
    <a:srgbClr val="008AF2"/>
    <a:srgbClr val="004086"/>
    <a:srgbClr val="92D050"/>
    <a:srgbClr val="003630"/>
    <a:srgbClr val="0072C6"/>
    <a:srgbClr val="0079D6"/>
    <a:srgbClr val="008FFA"/>
    <a:srgbClr val="0075CC"/>
    <a:srgbClr val="BA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71001" autoAdjust="0"/>
  </p:normalViewPr>
  <p:slideViewPr>
    <p:cSldViewPr>
      <p:cViewPr varScale="1">
        <p:scale>
          <a:sx n="82" d="100"/>
          <a:sy n="82" d="100"/>
        </p:scale>
        <p:origin x="1536" y="96"/>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6/5/2015 11:44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6/5/2015 11:44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Hi All,</a:t>
            </a:r>
            <a:r>
              <a:rPr lang="en-NZ" baseline="0" dirty="0" smtClean="0"/>
              <a:t> thanks for taking the time out to come and learn about Azure! </a:t>
            </a:r>
          </a:p>
          <a:p>
            <a:endParaRPr lang="en-NZ" baseline="0" dirty="0" smtClean="0"/>
          </a:p>
          <a:p>
            <a:r>
              <a:rPr lang="en-NZ" baseline="0" dirty="0" smtClean="0"/>
              <a:t>I am here today to give your idea a new dimension via the power of Cloud</a:t>
            </a:r>
            <a:endParaRPr lang="en-NZ"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6/5/2015 11:44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647870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6/5/2015 11:44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6/5/2015 11:44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247272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6/5/2015 11:44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6/5/2015 11:44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6/5/2015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21</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6/5/2015 11:44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427426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23</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907922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6/5/2015 11:46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43891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458797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 logical group</a:t>
            </a:r>
          </a:p>
          <a:p>
            <a:r>
              <a:rPr lang="en-US" dirty="0" smtClean="0"/>
              <a:t>Manage</a:t>
            </a:r>
            <a:r>
              <a:rPr lang="en-US" baseline="0" dirty="0" smtClean="0"/>
              <a:t> and monitor a single resource group</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3347445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High-level selling points of virtual machines.</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Speaker Notes:</a:t>
            </a:r>
          </a:p>
          <a:p>
            <a:pPr marL="171450" indent="-171450">
              <a:buFont typeface="Arial" panose="020B0604020202020204" pitchFamily="34" charset="0"/>
              <a:buChar char="•"/>
            </a:pPr>
            <a:r>
              <a:rPr lang="en-US" dirty="0" smtClean="0"/>
              <a:t>Both</a:t>
            </a:r>
            <a:r>
              <a:rPr lang="en-US" baseline="0" dirty="0" smtClean="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smtClean="0"/>
              <a:t>Mention scaling at enterprise level using DSC, Puppet or Chef.</a:t>
            </a:r>
          </a:p>
          <a:p>
            <a:pPr marL="171450" indent="-171450">
              <a:buFont typeface="Arial" panose="020B0604020202020204" pitchFamily="34" charset="0"/>
              <a:buChar char="•"/>
            </a:pPr>
            <a:r>
              <a:rPr lang="en-US" baseline="0" dirty="0" smtClean="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738028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Speaker Notes:</a:t>
            </a:r>
            <a:endParaRPr lang="en-US" b="1" dirty="0" smtClean="0"/>
          </a:p>
          <a:p>
            <a:pPr marL="171450" indent="-171450">
              <a:buFont typeface="Arial" panose="020B0604020202020204" pitchFamily="34" charset="0"/>
              <a:buChar char="•"/>
            </a:pPr>
            <a:r>
              <a:rPr lang="en-US" baseline="0" dirty="0" smtClean="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smtClean="0"/>
              <a:t>Once your choice of provisioning is made you will need to select the image and instance size to start from. </a:t>
            </a:r>
          </a:p>
          <a:p>
            <a:pPr marL="171450" indent="-171450">
              <a:buFont typeface="Arial" panose="020B0604020202020204" pitchFamily="34" charset="0"/>
              <a:buChar char="•"/>
            </a:pPr>
            <a:r>
              <a:rPr lang="en-US" baseline="0" dirty="0" smtClean="0"/>
              <a:t>The newly created disk will be stored in blob storage and your machine will boot.</a:t>
            </a:r>
            <a:endParaRPr lang="en-US" dirty="0" smtClean="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652096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34</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NZ" sz="900" b="0" i="0" kern="1200" dirty="0" smtClean="0">
                <a:solidFill>
                  <a:schemeClr val="tx1"/>
                </a:solidFill>
                <a:effectLst/>
                <a:latin typeface="Segoe UI Light" pitchFamily="34" charset="0"/>
                <a:ea typeface="+mn-ea"/>
                <a:cs typeface="+mn-cs"/>
              </a:rPr>
              <a:t>Lets begin</a:t>
            </a:r>
            <a:r>
              <a:rPr lang="en-NZ" sz="900" b="0" i="0" kern="1200" baseline="0" dirty="0" smtClean="0">
                <a:solidFill>
                  <a:schemeClr val="tx1"/>
                </a:solidFill>
                <a:effectLst/>
                <a:latin typeface="Segoe UI Light" pitchFamily="34" charset="0"/>
                <a:ea typeface="+mn-ea"/>
                <a:cs typeface="+mn-cs"/>
              </a:rPr>
              <a:t> with talking about why Cloud really is important today?</a:t>
            </a:r>
          </a:p>
          <a:p>
            <a:pPr marL="0" indent="0">
              <a:buFont typeface="Arial" panose="020B0604020202020204" pitchFamily="34" charset="0"/>
              <a:buNone/>
            </a:pPr>
            <a:endParaRPr lang="en-NZ" sz="900" b="0" i="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NZ" sz="900" b="0" i="0" kern="1200" dirty="0" smtClean="0">
                <a:solidFill>
                  <a:schemeClr val="tx1"/>
                </a:solidFill>
                <a:effectLst/>
                <a:latin typeface="Segoe UI Light" pitchFamily="34" charset="0"/>
                <a:ea typeface="+mn-ea"/>
                <a:cs typeface="+mn-cs"/>
              </a:rPr>
              <a:t>There</a:t>
            </a:r>
            <a:r>
              <a:rPr lang="en-NZ" sz="900" b="0" i="0" kern="1200" baseline="0" dirty="0" smtClean="0">
                <a:solidFill>
                  <a:schemeClr val="tx1"/>
                </a:solidFill>
                <a:effectLst/>
                <a:latin typeface="Segoe UI Light" pitchFamily="34" charset="0"/>
                <a:ea typeface="+mn-ea"/>
                <a:cs typeface="+mn-cs"/>
              </a:rPr>
              <a:t> </a:t>
            </a:r>
            <a:r>
              <a:rPr lang="en-NZ" sz="900" b="0" i="0" kern="1200" baseline="0" dirty="0" smtClean="0">
                <a:solidFill>
                  <a:schemeClr val="tx1"/>
                </a:solidFill>
                <a:effectLst/>
                <a:latin typeface="Segoe UI Light" pitchFamily="34" charset="0"/>
                <a:ea typeface="+mn-ea"/>
                <a:cs typeface="+mn-cs"/>
              </a:rPr>
              <a:t>is this whole façade of cloud computing chatter around the tech industry</a:t>
            </a:r>
          </a:p>
          <a:p>
            <a:pPr marL="171450"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Every company, </a:t>
            </a:r>
            <a:r>
              <a:rPr lang="en-NZ" sz="900" b="0" i="0" kern="1200" baseline="0" dirty="0" err="1" smtClean="0">
                <a:solidFill>
                  <a:schemeClr val="tx1"/>
                </a:solidFill>
                <a:effectLst/>
                <a:latin typeface="Segoe UI Light" pitchFamily="34" charset="0"/>
                <a:ea typeface="+mn-ea"/>
                <a:cs typeface="+mn-cs"/>
              </a:rPr>
              <a:t>atleast</a:t>
            </a:r>
            <a:r>
              <a:rPr lang="en-NZ" sz="900" b="0" i="0" kern="1200" baseline="0" dirty="0" smtClean="0">
                <a:solidFill>
                  <a:schemeClr val="tx1"/>
                </a:solidFill>
                <a:effectLst/>
                <a:latin typeface="Segoe UI Light" pitchFamily="34" charset="0"/>
                <a:ea typeface="+mn-ea"/>
                <a:cs typeface="+mn-cs"/>
              </a:rPr>
              <a:t> all the big services companies, one like ours, is adopting it rapidly.</a:t>
            </a:r>
            <a:endParaRPr lang="en-NZ" sz="900" b="0" i="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NZ" sz="900" b="0" i="0" kern="1200" dirty="0" smtClean="0">
                <a:solidFill>
                  <a:schemeClr val="tx1"/>
                </a:solidFill>
                <a:effectLst/>
                <a:latin typeface="Segoe UI Light" pitchFamily="34" charset="0"/>
                <a:ea typeface="+mn-ea"/>
                <a:cs typeface="+mn-cs"/>
              </a:rPr>
              <a:t>So we are here today</a:t>
            </a:r>
            <a:r>
              <a:rPr lang="en-NZ" sz="900" b="0" i="0" kern="1200" baseline="0" dirty="0" smtClean="0">
                <a:solidFill>
                  <a:schemeClr val="tx1"/>
                </a:solidFill>
                <a:effectLst/>
                <a:latin typeface="Segoe UI Light" pitchFamily="34" charset="0"/>
                <a:ea typeface="+mn-ea"/>
                <a:cs typeface="+mn-cs"/>
              </a:rPr>
              <a:t> at this event to talk about what it actually is that is driving all these companies to embrace the power of the cloud</a:t>
            </a:r>
          </a:p>
          <a:p>
            <a:pPr marL="171450"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While we are at it, we will try to connect the dots with this for any </a:t>
            </a:r>
            <a:r>
              <a:rPr lang="en-NZ" sz="900" b="0" i="0" kern="1200" baseline="0" dirty="0" err="1" smtClean="0">
                <a:solidFill>
                  <a:schemeClr val="tx1"/>
                </a:solidFill>
                <a:effectLst/>
                <a:latin typeface="Segoe UI Light" pitchFamily="34" charset="0"/>
                <a:ea typeface="+mn-ea"/>
                <a:cs typeface="+mn-cs"/>
              </a:rPr>
              <a:t>startup</a:t>
            </a:r>
            <a:r>
              <a:rPr lang="en-NZ" sz="900" b="0" i="0" kern="1200" baseline="0" dirty="0" smtClean="0">
                <a:solidFill>
                  <a:schemeClr val="tx1"/>
                </a:solidFill>
                <a:effectLst/>
                <a:latin typeface="Segoe UI Light" pitchFamily="34" charset="0"/>
                <a:ea typeface="+mn-ea"/>
                <a:cs typeface="+mn-cs"/>
              </a:rPr>
              <a:t> that is on the lookout for that initial kick for their </a:t>
            </a:r>
            <a:r>
              <a:rPr lang="en-NZ" sz="900" b="0" i="0" kern="1200" baseline="0" dirty="0" err="1" smtClean="0">
                <a:solidFill>
                  <a:schemeClr val="tx1"/>
                </a:solidFill>
                <a:effectLst/>
                <a:latin typeface="Segoe UI Light" pitchFamily="34" charset="0"/>
                <a:ea typeface="+mn-ea"/>
                <a:cs typeface="+mn-cs"/>
              </a:rPr>
              <a:t>dev</a:t>
            </a:r>
            <a:r>
              <a:rPr lang="en-NZ" sz="900" b="0" i="0" kern="1200" baseline="0" dirty="0" smtClean="0">
                <a:solidFill>
                  <a:schemeClr val="tx1"/>
                </a:solidFill>
                <a:effectLst/>
                <a:latin typeface="Segoe UI Light" pitchFamily="34" charset="0"/>
                <a:ea typeface="+mn-ea"/>
                <a:cs typeface="+mn-cs"/>
              </a:rPr>
              <a:t>-setup</a:t>
            </a:r>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6/5/2015 11:44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724214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6/5/2015 11:44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799"/>
              </a:spcBef>
            </a:pPr>
            <a:r>
              <a:rPr lang="en-US" sz="900" dirty="0" smtClean="0"/>
              <a:t>So in a nut</a:t>
            </a:r>
            <a:r>
              <a:rPr lang="en-US" sz="900" baseline="0" dirty="0" smtClean="0"/>
              <a:t>shell Cloud is all about:</a:t>
            </a:r>
            <a:endParaRPr lang="en-US" sz="900" dirty="0" smtClean="0"/>
          </a:p>
          <a:p>
            <a:pPr>
              <a:spcBef>
                <a:spcPts val="1799"/>
              </a:spcBef>
            </a:pPr>
            <a:r>
              <a:rPr lang="en-US" sz="900" dirty="0" smtClean="0"/>
              <a:t>Speed - Rapidly setup environments to drive business priorities</a:t>
            </a:r>
          </a:p>
          <a:p>
            <a:pPr>
              <a:spcBef>
                <a:spcPts val="1799"/>
              </a:spcBef>
            </a:pPr>
            <a:r>
              <a:rPr lang="en-US" sz="900" dirty="0" smtClean="0"/>
              <a:t>Scale - Scale to meet peak demands </a:t>
            </a:r>
          </a:p>
          <a:p>
            <a:pPr>
              <a:spcBef>
                <a:spcPts val="1799"/>
              </a:spcBef>
            </a:pPr>
            <a:r>
              <a:rPr lang="en-US" sz="900" dirty="0" smtClean="0"/>
              <a:t>Economics - Increase daily activities, efficiency and reduced cost.</a:t>
            </a:r>
            <a:endParaRPr lang="en-US" sz="900"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are the typical and the most generalized scenarios we have available to us.. With many, many, providers.</a:t>
            </a:r>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5</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sz="900" b="0" i="0" kern="1200" dirty="0" smtClean="0">
                <a:solidFill>
                  <a:schemeClr val="tx1"/>
                </a:solidFill>
                <a:effectLst/>
                <a:latin typeface="Segoe UI Light" pitchFamily="34" charset="0"/>
                <a:ea typeface="+mn-ea"/>
                <a:cs typeface="+mn-cs"/>
              </a:rPr>
              <a:t>I</a:t>
            </a:r>
            <a:r>
              <a:rPr lang="en-NZ" sz="900" b="0" i="0" kern="1200" baseline="0" dirty="0" smtClean="0">
                <a:solidFill>
                  <a:schemeClr val="tx1"/>
                </a:solidFill>
                <a:effectLst/>
                <a:latin typeface="Segoe UI Light" pitchFamily="34" charset="0"/>
                <a:ea typeface="+mn-ea"/>
                <a:cs typeface="+mn-cs"/>
              </a:rPr>
              <a:t> don’t know why but I have a very strong feeling that most of you are pretty</a:t>
            </a:r>
            <a:r>
              <a:rPr lang="en-NZ" sz="900" b="0" i="0" kern="1200" dirty="0" smtClean="0">
                <a:solidFill>
                  <a:schemeClr val="tx1"/>
                </a:solidFill>
                <a:effectLst/>
                <a:latin typeface="Segoe UI Light" pitchFamily="34" charset="0"/>
                <a:ea typeface="+mn-ea"/>
                <a:cs typeface="+mn-cs"/>
              </a:rPr>
              <a:t> bored by now and thinking</a:t>
            </a:r>
            <a:r>
              <a:rPr lang="en-NZ" sz="900" b="0" i="0" kern="1200" baseline="0" dirty="0" smtClean="0">
                <a:solidFill>
                  <a:schemeClr val="tx1"/>
                </a:solidFill>
                <a:effectLst/>
                <a:latin typeface="Segoe UI Light" pitchFamily="34" charset="0"/>
                <a:ea typeface="+mn-ea"/>
                <a:cs typeface="+mn-cs"/>
              </a:rPr>
              <a:t> whether or not will this guy deliver to all the promises he had set out on the event page.. All that I have been talking about so far is something you get to hear at every single event, but then there is whole grey area around </a:t>
            </a:r>
            <a:r>
              <a:rPr lang="en-NZ" sz="900" b="0" i="0" kern="1200" baseline="0" dirty="0" err="1" smtClean="0">
                <a:solidFill>
                  <a:schemeClr val="tx1"/>
                </a:solidFill>
                <a:effectLst/>
                <a:latin typeface="Segoe UI Light" pitchFamily="34" charset="0"/>
                <a:ea typeface="+mn-ea"/>
                <a:cs typeface="+mn-cs"/>
              </a:rPr>
              <a:t>startups</a:t>
            </a:r>
            <a:r>
              <a:rPr lang="en-NZ" sz="900" b="0" i="0" kern="1200" baseline="0" dirty="0" smtClean="0">
                <a:solidFill>
                  <a:schemeClr val="tx1"/>
                </a:solidFill>
                <a:effectLst/>
                <a:latin typeface="Segoe UI Light" pitchFamily="34" charset="0"/>
                <a:ea typeface="+mn-ea"/>
                <a:cs typeface="+mn-cs"/>
              </a:rPr>
              <a:t> and why they should be embracing the benefits of cloud computing too</a:t>
            </a:r>
          </a:p>
          <a:p>
            <a:pPr marL="171450"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Benefits:</a:t>
            </a:r>
          </a:p>
          <a:p>
            <a:pPr marL="384410" lvl="1"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Plug and play</a:t>
            </a:r>
          </a:p>
          <a:p>
            <a:pPr marL="384410" lvl="1"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No need to buy the equipment</a:t>
            </a:r>
          </a:p>
          <a:p>
            <a:pPr marL="384410" lvl="1"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Everything from starting right from the infrastructure to management, everything can be taken care of</a:t>
            </a:r>
          </a:p>
          <a:p>
            <a:pPr marL="384410" lvl="1"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a:t>
            </a:r>
          </a:p>
          <a:p>
            <a:pPr marL="0" indent="0">
              <a:buFont typeface="Arial" panose="020B0604020202020204" pitchFamily="34" charset="0"/>
              <a:buNone/>
            </a:pPr>
            <a:endParaRPr lang="en-NZ" sz="900" b="0" i="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NZ" sz="900" b="0" i="0" kern="1200" dirty="0" smtClean="0">
                <a:solidFill>
                  <a:schemeClr val="tx1"/>
                </a:solidFill>
                <a:effectLst/>
                <a:latin typeface="Segoe UI Light" pitchFamily="34" charset="0"/>
                <a:ea typeface="+mn-ea"/>
                <a:cs typeface="+mn-cs"/>
              </a:rPr>
              <a:t>You've got a great idea for a product and you're ready to launch it into the world. What's the best way to create the IT infrastructure that will allow you to get it out there quickly and cheaply? Contemporary wisdom says cloud computing is the way to go -- but before you go forth blindly, take a moment to assess your business needs and</a:t>
            </a:r>
            <a:r>
              <a:rPr lang="en-NZ" sz="900" b="0" i="0" kern="1200" baseline="0" dirty="0" smtClean="0">
                <a:solidFill>
                  <a:schemeClr val="tx1"/>
                </a:solidFill>
                <a:effectLst/>
                <a:latin typeface="Segoe UI Light" pitchFamily="34" charset="0"/>
                <a:ea typeface="+mn-ea"/>
                <a:cs typeface="+mn-cs"/>
              </a:rPr>
              <a:t> chose your cloud services provider very </a:t>
            </a:r>
            <a:r>
              <a:rPr lang="en-NZ" sz="900" b="0" i="0" kern="1200" baseline="0" dirty="0" err="1" smtClean="0">
                <a:solidFill>
                  <a:schemeClr val="tx1"/>
                </a:solidFill>
                <a:effectLst/>
                <a:latin typeface="Segoe UI Light" pitchFamily="34" charset="0"/>
                <a:ea typeface="+mn-ea"/>
                <a:cs typeface="+mn-cs"/>
              </a:rPr>
              <a:t>very</a:t>
            </a:r>
            <a:r>
              <a:rPr lang="en-NZ" sz="900" b="0" i="0" kern="1200" baseline="0" dirty="0" smtClean="0">
                <a:solidFill>
                  <a:schemeClr val="tx1"/>
                </a:solidFill>
                <a:effectLst/>
                <a:latin typeface="Segoe UI Light" pitchFamily="34" charset="0"/>
                <a:ea typeface="+mn-ea"/>
                <a:cs typeface="+mn-cs"/>
              </a:rPr>
              <a:t> carefully.</a:t>
            </a:r>
          </a:p>
          <a:p>
            <a:pPr marL="171450"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Its not just about easy setup and infrastructure, </a:t>
            </a:r>
            <a:r>
              <a:rPr lang="en-NZ" sz="900" b="0" i="0" kern="1200" dirty="0" smtClean="0">
                <a:solidFill>
                  <a:schemeClr val="tx1"/>
                </a:solidFill>
                <a:effectLst/>
                <a:latin typeface="Segoe UI Light" pitchFamily="34" charset="0"/>
                <a:ea typeface="+mn-ea"/>
                <a:cs typeface="+mn-cs"/>
              </a:rPr>
              <a:t>It's about less investment, less trouble. Those costs don't go away, but are evenly distributed, which is certainly attractive with </a:t>
            </a:r>
            <a:r>
              <a:rPr lang="en-NZ" sz="900" b="0" i="0" kern="1200" dirty="0" err="1" smtClean="0">
                <a:solidFill>
                  <a:schemeClr val="tx1"/>
                </a:solidFill>
                <a:effectLst/>
                <a:latin typeface="Segoe UI Light" pitchFamily="34" charset="0"/>
                <a:ea typeface="+mn-ea"/>
                <a:cs typeface="+mn-cs"/>
              </a:rPr>
              <a:t>startup</a:t>
            </a:r>
            <a:r>
              <a:rPr lang="en-NZ" sz="900" b="0" i="0" kern="1200" dirty="0" smtClean="0">
                <a:solidFill>
                  <a:schemeClr val="tx1"/>
                </a:solidFill>
                <a:effectLst/>
                <a:latin typeface="Segoe UI Light" pitchFamily="34" charset="0"/>
                <a:ea typeface="+mn-ea"/>
                <a:cs typeface="+mn-cs"/>
              </a:rPr>
              <a:t> companies who don't know what the future holds</a:t>
            </a:r>
          </a:p>
          <a:p>
            <a:pPr marL="171450" indent="-171450">
              <a:buFont typeface="Arial" panose="020B0604020202020204" pitchFamily="34" charset="0"/>
              <a:buChar char="•"/>
            </a:pPr>
            <a:r>
              <a:rPr lang="en-NZ" dirty="0" smtClean="0"/>
              <a:t>Cloud-based services allow for </a:t>
            </a:r>
            <a:r>
              <a:rPr lang="en-NZ" dirty="0" err="1" smtClean="0"/>
              <a:t>autoscaling</a:t>
            </a:r>
            <a:r>
              <a:rPr lang="en-NZ" dirty="0" smtClean="0"/>
              <a:t> – very critical</a:t>
            </a:r>
          </a:p>
          <a:p>
            <a:pPr marL="171450" indent="-171450">
              <a:buFont typeface="Arial" panose="020B0604020202020204" pitchFamily="34" charset="0"/>
              <a:buChar char="•"/>
            </a:pPr>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6/5/2015 11:44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799653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I was reading this article a couple of weeks ago about how </a:t>
            </a:r>
            <a:r>
              <a:rPr lang="en-NZ" sz="900" b="0" i="0" kern="1200" baseline="0" dirty="0" err="1" smtClean="0">
                <a:solidFill>
                  <a:schemeClr val="tx1"/>
                </a:solidFill>
                <a:effectLst/>
                <a:latin typeface="Segoe UI Light" pitchFamily="34" charset="0"/>
                <a:ea typeface="+mn-ea"/>
                <a:cs typeface="+mn-cs"/>
              </a:rPr>
              <a:t>Xero</a:t>
            </a:r>
            <a:r>
              <a:rPr lang="en-NZ" sz="900" b="0" i="0" kern="1200" baseline="0" dirty="0" smtClean="0">
                <a:solidFill>
                  <a:schemeClr val="tx1"/>
                </a:solidFill>
                <a:effectLst/>
                <a:latin typeface="Segoe UI Light" pitchFamily="34" charset="0"/>
                <a:ea typeface="+mn-ea"/>
                <a:cs typeface="+mn-cs"/>
              </a:rPr>
              <a:t>, the accounting software company, started off by using </a:t>
            </a:r>
            <a:r>
              <a:rPr lang="en-NZ" sz="900" b="0" i="0" kern="1200" baseline="0" dirty="0" err="1" smtClean="0">
                <a:solidFill>
                  <a:schemeClr val="tx1"/>
                </a:solidFill>
                <a:effectLst/>
                <a:latin typeface="Segoe UI Light" pitchFamily="34" charset="0"/>
                <a:ea typeface="+mn-ea"/>
                <a:cs typeface="+mn-cs"/>
              </a:rPr>
              <a:t>Rackspace</a:t>
            </a:r>
            <a:r>
              <a:rPr lang="en-NZ" sz="900" b="0" i="0" kern="1200" baseline="0" dirty="0" smtClean="0">
                <a:solidFill>
                  <a:schemeClr val="tx1"/>
                </a:solidFill>
                <a:effectLst/>
                <a:latin typeface="Segoe UI Light" pitchFamily="34" charset="0"/>
                <a:ea typeface="+mn-ea"/>
                <a:cs typeface="+mn-cs"/>
              </a:rPr>
              <a:t> as their Cloud provider, but now are moving over to Amazon</a:t>
            </a:r>
          </a:p>
          <a:p>
            <a:pPr marL="384410" lvl="1" indent="-171450">
              <a:buFont typeface="Arial" panose="020B0604020202020204" pitchFamily="34" charset="0"/>
              <a:buChar char="•"/>
            </a:pPr>
            <a:r>
              <a:rPr lang="en-NZ" sz="900" b="0" i="0" kern="1200" dirty="0" smtClean="0">
                <a:solidFill>
                  <a:schemeClr val="tx1"/>
                </a:solidFill>
                <a:effectLst/>
                <a:latin typeface="Segoe UI Light" pitchFamily="34" charset="0"/>
                <a:ea typeface="+mn-ea"/>
                <a:cs typeface="+mn-cs"/>
              </a:rPr>
              <a:t>625</a:t>
            </a:r>
            <a:r>
              <a:rPr lang="en-NZ" sz="900" b="0" i="0" kern="1200" baseline="0" dirty="0" smtClean="0">
                <a:solidFill>
                  <a:schemeClr val="tx1"/>
                </a:solidFill>
                <a:effectLst/>
                <a:latin typeface="Segoe UI Light" pitchFamily="34" charset="0"/>
                <a:ea typeface="+mn-ea"/>
                <a:cs typeface="+mn-cs"/>
              </a:rPr>
              <a:t> servers</a:t>
            </a:r>
          </a:p>
          <a:p>
            <a:pPr marL="384410" lvl="1"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729 updates to the software</a:t>
            </a:r>
            <a:endParaRPr lang="en-NZ" sz="900" b="0" i="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NZ" sz="900" b="0" i="0" kern="1200" dirty="0" smtClean="0">
                <a:solidFill>
                  <a:schemeClr val="tx1"/>
                </a:solidFill>
                <a:effectLst/>
                <a:latin typeface="Segoe UI Light" pitchFamily="34" charset="0"/>
                <a:ea typeface="+mn-ea"/>
                <a:cs typeface="+mn-cs"/>
              </a:rPr>
              <a:t>Tech </a:t>
            </a:r>
            <a:r>
              <a:rPr lang="en-NZ" sz="900" b="0" i="0" kern="1200" dirty="0" err="1" smtClean="0">
                <a:solidFill>
                  <a:schemeClr val="tx1"/>
                </a:solidFill>
                <a:effectLst/>
                <a:latin typeface="Segoe UI Light" pitchFamily="34" charset="0"/>
                <a:ea typeface="+mn-ea"/>
                <a:cs typeface="+mn-cs"/>
              </a:rPr>
              <a:t>startups</a:t>
            </a:r>
            <a:r>
              <a:rPr lang="en-NZ" sz="900" b="0" i="0" kern="1200" dirty="0" smtClean="0">
                <a:solidFill>
                  <a:schemeClr val="tx1"/>
                </a:solidFill>
                <a:effectLst/>
                <a:latin typeface="Segoe UI Light" pitchFamily="34" charset="0"/>
                <a:ea typeface="+mn-ea"/>
                <a:cs typeface="+mn-cs"/>
              </a:rPr>
              <a:t> typically build their businesses with help from cloud computing services — services that provide instant access to computing power via the internet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6/5/2015 11:44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22640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779830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6/5/2015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342355"/>
            <a:ext cx="11076937" cy="957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5039156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8" y="1122363"/>
            <a:ext cx="11031571" cy="2387600"/>
          </a:xfrm>
          <a:prstGeom prst="rect">
            <a:avLst/>
          </a:prstGeo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3602038"/>
            <a:ext cx="11031571" cy="1655762"/>
          </a:xfrm>
          <a:prstGeom prst="rect">
            <a:avLst/>
          </a:prstGeo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47563104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39"/>
            <a:ext cx="11031571" cy="2387600"/>
          </a:xfrm>
          <a:prstGeom prst="rect">
            <a:avLst/>
          </a:prstGeo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09556504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a:prstGeom prst="rect">
            <a:avLst/>
          </a:prstGeo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582857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a:prstGeom prst="rect">
            <a:avLst/>
          </a:prstGeom>
        </p:spPr>
        <p:txBody>
          <a:bodyPr wrap="square">
            <a:no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10" y="1635896"/>
            <a:ext cx="2688574" cy="4931036"/>
          </a:xfrm>
          <a:prstGeom prst="rect">
            <a:avLst/>
          </a:prstGeo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45000271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556"/>
            <a:ext cx="12182674" cy="6855511"/>
          </a:xfrm>
          <a:prstGeom prst="rect">
            <a:avLst/>
          </a:prstGeom>
          <a:noFill/>
          <a:ln>
            <a:noFill/>
          </a:ln>
        </p:spPr>
      </p:pic>
      <p:sp>
        <p:nvSpPr>
          <p:cNvPr id="3" name="Rectangle 2"/>
          <p:cNvSpPr/>
          <p:nvPr userDrawn="1"/>
        </p:nvSpPr>
        <p:spPr bwMode="gray">
          <a:xfrm>
            <a:off x="0"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212" y="6547867"/>
            <a:ext cx="806563" cy="171991"/>
          </a:xfrm>
          <a:prstGeom prst="rect">
            <a:avLst/>
          </a:prstGeom>
        </p:spPr>
      </p:pic>
      <p:sp>
        <p:nvSpPr>
          <p:cNvPr id="9" name="Rectangle 8"/>
          <p:cNvSpPr/>
          <p:nvPr userDrawn="1"/>
        </p:nvSpPr>
        <p:spPr>
          <a:xfrm>
            <a:off x="287903" y="2980725"/>
            <a:ext cx="4246949" cy="769511"/>
          </a:xfrm>
          <a:prstGeom prst="rect">
            <a:avLst/>
          </a:prstGeom>
        </p:spPr>
        <p:txBody>
          <a:bodyPr wrap="none" anchor="ctr">
            <a:spAutoFit/>
          </a:bodyPr>
          <a:lstStyle/>
          <a:p>
            <a:pPr algn="r" defTabSz="1142634">
              <a:lnSpc>
                <a:spcPct val="90000"/>
              </a:lnSpc>
              <a:spcBef>
                <a:spcPct val="0"/>
              </a:spcBef>
            </a:pPr>
            <a:r>
              <a:rPr lang="en-US" sz="4901"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1"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153" y="4527712"/>
            <a:ext cx="2141699" cy="701614"/>
          </a:xfrm>
          <a:prstGeom prst="rect">
            <a:avLst/>
          </a:prstGeom>
        </p:spPr>
        <p:txBody>
          <a:bodyPr wrap="none" anchor="ctr">
            <a:spAutoFit/>
          </a:bodyPr>
          <a:lstStyle/>
          <a:p>
            <a:pPr algn="r" defTabSz="1142634">
              <a:lnSpc>
                <a:spcPct val="90000"/>
              </a:lnSpc>
              <a:spcBef>
                <a:spcPct val="0"/>
              </a:spcBef>
            </a:pPr>
            <a:r>
              <a:rPr lang="en-US" sz="2205" dirty="0" smtClean="0">
                <a:ln w="3175">
                  <a:noFill/>
                </a:ln>
                <a:gradFill>
                  <a:gsLst>
                    <a:gs pos="84066">
                      <a:srgbClr val="000000"/>
                    </a:gs>
                    <a:gs pos="57576">
                      <a:srgbClr val="000000"/>
                    </a:gs>
                  </a:gsLst>
                  <a:lin ang="5400000" scaled="0"/>
                </a:gradFill>
                <a:cs typeface="Segoe UI" pitchFamily="34" charset="0"/>
              </a:rPr>
              <a:t>May 4 – 8, 2015</a:t>
            </a:r>
            <a:br>
              <a:rPr lang="en-US" sz="2205" dirty="0" smtClean="0">
                <a:ln w="3175">
                  <a:noFill/>
                </a:ln>
                <a:gradFill>
                  <a:gsLst>
                    <a:gs pos="84066">
                      <a:srgbClr val="000000"/>
                    </a:gs>
                    <a:gs pos="57576">
                      <a:srgbClr val="000000"/>
                    </a:gs>
                  </a:gsLst>
                  <a:lin ang="5400000" scaled="0"/>
                </a:gradFill>
                <a:cs typeface="Segoe UI" pitchFamily="34" charset="0"/>
              </a:rPr>
            </a:br>
            <a:r>
              <a:rPr lang="en-US" sz="2205" dirty="0" smtClean="0">
                <a:ln w="3175">
                  <a:noFill/>
                </a:ln>
                <a:gradFill>
                  <a:gsLst>
                    <a:gs pos="84066">
                      <a:srgbClr val="000000"/>
                    </a:gs>
                    <a:gs pos="57576">
                      <a:srgbClr val="000000"/>
                    </a:gs>
                  </a:gsLst>
                  <a:lin ang="5400000" scaled="0"/>
                </a:gradFill>
                <a:cs typeface="Segoe UI" pitchFamily="34" charset="0"/>
              </a:rPr>
              <a:t>Chicago, IL</a:t>
            </a:r>
            <a:endParaRPr lang="en-US" sz="2205"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62634" y="4008247"/>
            <a:ext cx="2444645" cy="377435"/>
          </a:xfrm>
          <a:prstGeom prst="rect">
            <a:avLst/>
          </a:prstGeom>
        </p:spPr>
      </p:pic>
    </p:spTree>
    <p:extLst>
      <p:ext uri="{BB962C8B-B14F-4D97-AF65-F5344CB8AC3E}">
        <p14:creationId xmlns:p14="http://schemas.microsoft.com/office/powerpoint/2010/main" val="3559583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69"/>
            <a:ext cx="12182674" cy="6855512"/>
          </a:xfrm>
          <a:prstGeom prst="rect">
            <a:avLst/>
          </a:prstGeom>
        </p:spPr>
      </p:pic>
      <p:sp>
        <p:nvSpPr>
          <p:cNvPr id="9" name="Title 1"/>
          <p:cNvSpPr>
            <a:spLocks noGrp="1"/>
          </p:cNvSpPr>
          <p:nvPr>
            <p:ph type="title" hasCustomPrompt="1"/>
          </p:nvPr>
        </p:nvSpPr>
        <p:spPr>
          <a:xfrm>
            <a:off x="269232" y="2084186"/>
            <a:ext cx="8961851" cy="1793090"/>
          </a:xfrm>
          <a:noFill/>
        </p:spPr>
        <p:txBody>
          <a:bodyPr lIns="146304" tIns="91440" rIns="146304" bIns="91440" anchor="t" anchorCtr="0"/>
          <a:lstStyle>
            <a:lvl1pPr>
              <a:defRPr sz="5292"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3"/>
            <a:ext cx="7169469" cy="1792326"/>
          </a:xfrm>
          <a:noFill/>
        </p:spPr>
        <p:txBody>
          <a:bodyPr lIns="146304" tIns="109728" rIns="146304" bIns="109728">
            <a:noAutofit/>
          </a:bodyPr>
          <a:lstStyle>
            <a:lvl1pPr marL="0" indent="0">
              <a:spcBef>
                <a:spcPts val="0"/>
              </a:spcBef>
              <a:buNone/>
              <a:defRPr sz="3136"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212" y="6547867"/>
            <a:ext cx="806563" cy="171991"/>
          </a:xfrm>
          <a:prstGeom prst="rect">
            <a:avLst/>
          </a:prstGeom>
        </p:spPr>
      </p:pic>
    </p:spTree>
    <p:extLst>
      <p:ext uri="{BB962C8B-B14F-4D97-AF65-F5344CB8AC3E}">
        <p14:creationId xmlns:p14="http://schemas.microsoft.com/office/powerpoint/2010/main" val="1608285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6955801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681712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32461806"/>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2018422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094862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17886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843436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82126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331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69"/>
            <a:ext cx="12182674" cy="6855512"/>
          </a:xfrm>
          <a:prstGeom prst="rect">
            <a:avLst/>
          </a:prstGeom>
        </p:spPr>
      </p:pic>
      <p:sp>
        <p:nvSpPr>
          <p:cNvPr id="2" name="Title 1"/>
          <p:cNvSpPr>
            <a:spLocks noGrp="1"/>
          </p:cNvSpPr>
          <p:nvPr>
            <p:ph type="title" hasCustomPrompt="1"/>
          </p:nvPr>
        </p:nvSpPr>
        <p:spPr>
          <a:xfrm>
            <a:off x="269170" y="2095069"/>
            <a:ext cx="9856549"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478598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212" y="6547867"/>
            <a:ext cx="806563" cy="171991"/>
          </a:xfrm>
          <a:prstGeom prst="rect">
            <a:avLst/>
          </a:prstGeom>
        </p:spPr>
      </p:pic>
    </p:spTree>
    <p:extLst>
      <p:ext uri="{BB962C8B-B14F-4D97-AF65-F5344CB8AC3E}">
        <p14:creationId xmlns:p14="http://schemas.microsoft.com/office/powerpoint/2010/main" val="141059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69"/>
            <a:ext cx="12182674" cy="6855512"/>
          </a:xfrm>
          <a:prstGeom prst="rect">
            <a:avLst/>
          </a:prstGeom>
        </p:spPr>
      </p:pic>
      <p:sp>
        <p:nvSpPr>
          <p:cNvPr id="2" name="Title 1"/>
          <p:cNvSpPr>
            <a:spLocks noGrp="1"/>
          </p:cNvSpPr>
          <p:nvPr>
            <p:ph type="title" hasCustomPrompt="1"/>
          </p:nvPr>
        </p:nvSpPr>
        <p:spPr>
          <a:xfrm>
            <a:off x="269170" y="2084173"/>
            <a:ext cx="9856549"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212" y="6547867"/>
            <a:ext cx="806563" cy="171991"/>
          </a:xfrm>
          <a:prstGeom prst="rect">
            <a:avLst/>
          </a:prstGeom>
        </p:spPr>
      </p:pic>
    </p:spTree>
    <p:extLst>
      <p:ext uri="{BB962C8B-B14F-4D97-AF65-F5344CB8AC3E}">
        <p14:creationId xmlns:p14="http://schemas.microsoft.com/office/powerpoint/2010/main" val="12674191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69"/>
            <a:ext cx="12182674" cy="6855512"/>
          </a:xfrm>
          <a:prstGeom prst="rect">
            <a:avLst/>
          </a:prstGeom>
        </p:spPr>
      </p:pic>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703119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778831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3268681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4324966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336353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19969091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5003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82254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3302614"/>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36578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43" fontAlgn="base">
              <a:spcBef>
                <a:spcPct val="0"/>
              </a:spcBef>
              <a:spcAft>
                <a:spcPct val="0"/>
              </a:spcAft>
            </a:pPr>
            <a:endParaRPr lang="en-US" sz="220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059414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4" y="0"/>
            <a:ext cx="12188203" cy="6858623"/>
          </a:xfrm>
          <a:prstGeom prst="rect">
            <a:avLst/>
          </a:prstGeom>
        </p:spPr>
      </p:pic>
      <p:sp>
        <p:nvSpPr>
          <p:cNvPr id="6" name="Rectangle 5"/>
          <p:cNvSpPr/>
          <p:nvPr userDrawn="1"/>
        </p:nvSpPr>
        <p:spPr bwMode="gray">
          <a:xfrm>
            <a:off x="0" y="4773828"/>
            <a:ext cx="12188825"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43" fontAlgn="base">
              <a:spcBef>
                <a:spcPct val="0"/>
              </a:spcBef>
              <a:spcAft>
                <a:spcPct val="0"/>
              </a:spcAft>
            </a:pPr>
            <a:endParaRPr lang="en-US" sz="196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38685" y="6171616"/>
            <a:ext cx="4480956"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algn="r" defTabSz="913664"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0085" y="5471928"/>
            <a:ext cx="3226289" cy="687975"/>
          </a:xfrm>
          <a:prstGeom prst="rect">
            <a:avLst/>
          </a:prstGeom>
        </p:spPr>
      </p:pic>
    </p:spTree>
    <p:extLst>
      <p:ext uri="{BB962C8B-B14F-4D97-AF65-F5344CB8AC3E}">
        <p14:creationId xmlns:p14="http://schemas.microsoft.com/office/powerpoint/2010/main" val="12037514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09" indent="-284709">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2" indent="-27537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1" indent="-284709">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5" indent="-224033">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57" indent="-224033">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3069843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09237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7" y="1122363"/>
            <a:ext cx="11031572" cy="2387600"/>
          </a:xfrm>
        </p:spPr>
        <p:txBody>
          <a:bodyPr anchor="b"/>
          <a:lstStyle>
            <a:lvl1pPr algn="l">
              <a:defRPr sz="5997"/>
            </a:lvl1pPr>
          </a:lstStyle>
          <a:p>
            <a:r>
              <a:rPr lang="en-US" smtClean="0"/>
              <a:t>Click to edit Master title style</a:t>
            </a:r>
            <a:endParaRPr lang="en-US" dirty="0"/>
          </a:p>
        </p:txBody>
      </p:sp>
      <p:sp>
        <p:nvSpPr>
          <p:cNvPr id="3" name="Subtitle 2"/>
          <p:cNvSpPr>
            <a:spLocks noGrp="1"/>
          </p:cNvSpPr>
          <p:nvPr>
            <p:ph type="subTitle" idx="1"/>
          </p:nvPr>
        </p:nvSpPr>
        <p:spPr>
          <a:xfrm>
            <a:off x="606017" y="3602038"/>
            <a:ext cx="11031572" cy="1655762"/>
          </a:xfrm>
        </p:spPr>
        <p:txBody>
          <a:bodyPr>
            <a:normAutofit/>
          </a:bodyPr>
          <a:lstStyle>
            <a:lvl1pPr marL="0" indent="0" algn="l">
              <a:buNone/>
              <a:defRPr sz="3599"/>
            </a:lvl1pPr>
            <a:lvl2pPr marL="457019" indent="0" algn="ctr">
              <a:buNone/>
              <a:defRPr sz="1999"/>
            </a:lvl2pPr>
            <a:lvl3pPr marL="914038" indent="0" algn="ctr">
              <a:buNone/>
              <a:defRPr sz="1799"/>
            </a:lvl3pPr>
            <a:lvl4pPr marL="1371057" indent="0" algn="ctr">
              <a:buNone/>
              <a:defRPr sz="1600"/>
            </a:lvl4pPr>
            <a:lvl5pPr marL="1828076" indent="0" algn="ctr">
              <a:buNone/>
              <a:defRPr sz="1600"/>
            </a:lvl5pPr>
            <a:lvl6pPr marL="2285094" indent="0" algn="ctr">
              <a:buNone/>
              <a:defRPr sz="1600"/>
            </a:lvl6pPr>
            <a:lvl7pPr marL="2742114" indent="0" algn="ctr">
              <a:buNone/>
              <a:defRPr sz="1600"/>
            </a:lvl7pPr>
            <a:lvl8pPr marL="3199133" indent="0" algn="ctr">
              <a:buNone/>
              <a:defRPr sz="1600"/>
            </a:lvl8pPr>
            <a:lvl9pPr marL="3656151"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56804836"/>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556"/>
            <a:ext cx="12182674" cy="6855511"/>
          </a:xfrm>
          <a:prstGeom prst="rect">
            <a:avLst/>
          </a:prstGeom>
          <a:noFill/>
          <a:ln>
            <a:noFill/>
          </a:ln>
        </p:spPr>
      </p:pic>
      <p:sp>
        <p:nvSpPr>
          <p:cNvPr id="3" name="Rectangle 2"/>
          <p:cNvSpPr/>
          <p:nvPr userDrawn="1"/>
        </p:nvSpPr>
        <p:spPr bwMode="gray">
          <a:xfrm>
            <a:off x="0"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212" y="6547867"/>
            <a:ext cx="806563" cy="171991"/>
          </a:xfrm>
          <a:prstGeom prst="rect">
            <a:avLst/>
          </a:prstGeom>
        </p:spPr>
      </p:pic>
      <p:sp>
        <p:nvSpPr>
          <p:cNvPr id="9" name="Rectangle 8"/>
          <p:cNvSpPr/>
          <p:nvPr userDrawn="1"/>
        </p:nvSpPr>
        <p:spPr>
          <a:xfrm>
            <a:off x="287903" y="2980725"/>
            <a:ext cx="4246949" cy="769511"/>
          </a:xfrm>
          <a:prstGeom prst="rect">
            <a:avLst/>
          </a:prstGeom>
        </p:spPr>
        <p:txBody>
          <a:bodyPr wrap="none" anchor="ctr">
            <a:spAutoFit/>
          </a:bodyPr>
          <a:lstStyle/>
          <a:p>
            <a:pPr algn="r" defTabSz="1142634">
              <a:lnSpc>
                <a:spcPct val="90000"/>
              </a:lnSpc>
              <a:spcBef>
                <a:spcPct val="0"/>
              </a:spcBef>
            </a:pPr>
            <a:r>
              <a:rPr lang="en-US" sz="4901"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1"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153" y="4527712"/>
            <a:ext cx="2141699" cy="701614"/>
          </a:xfrm>
          <a:prstGeom prst="rect">
            <a:avLst/>
          </a:prstGeom>
        </p:spPr>
        <p:txBody>
          <a:bodyPr wrap="none" anchor="ctr">
            <a:spAutoFit/>
          </a:bodyPr>
          <a:lstStyle/>
          <a:p>
            <a:pPr algn="r" defTabSz="1142634">
              <a:lnSpc>
                <a:spcPct val="90000"/>
              </a:lnSpc>
              <a:spcBef>
                <a:spcPct val="0"/>
              </a:spcBef>
            </a:pPr>
            <a:r>
              <a:rPr lang="en-US" sz="2205" dirty="0" smtClean="0">
                <a:ln w="3175">
                  <a:noFill/>
                </a:ln>
                <a:gradFill>
                  <a:gsLst>
                    <a:gs pos="84066">
                      <a:srgbClr val="000000"/>
                    </a:gs>
                    <a:gs pos="57576">
                      <a:srgbClr val="000000"/>
                    </a:gs>
                  </a:gsLst>
                  <a:lin ang="5400000" scaled="0"/>
                </a:gradFill>
                <a:cs typeface="Segoe UI" pitchFamily="34" charset="0"/>
              </a:rPr>
              <a:t>May 4 – 8, 2015</a:t>
            </a:r>
            <a:br>
              <a:rPr lang="en-US" sz="2205" dirty="0" smtClean="0">
                <a:ln w="3175">
                  <a:noFill/>
                </a:ln>
                <a:gradFill>
                  <a:gsLst>
                    <a:gs pos="84066">
                      <a:srgbClr val="000000"/>
                    </a:gs>
                    <a:gs pos="57576">
                      <a:srgbClr val="000000"/>
                    </a:gs>
                  </a:gsLst>
                  <a:lin ang="5400000" scaled="0"/>
                </a:gradFill>
                <a:cs typeface="Segoe UI" pitchFamily="34" charset="0"/>
              </a:rPr>
            </a:br>
            <a:r>
              <a:rPr lang="en-US" sz="2205" dirty="0" smtClean="0">
                <a:ln w="3175">
                  <a:noFill/>
                </a:ln>
                <a:gradFill>
                  <a:gsLst>
                    <a:gs pos="84066">
                      <a:srgbClr val="000000"/>
                    </a:gs>
                    <a:gs pos="57576">
                      <a:srgbClr val="000000"/>
                    </a:gs>
                  </a:gsLst>
                  <a:lin ang="5400000" scaled="0"/>
                </a:gradFill>
                <a:cs typeface="Segoe UI" pitchFamily="34" charset="0"/>
              </a:rPr>
              <a:t>Chicago, IL</a:t>
            </a:r>
            <a:endParaRPr lang="en-US" sz="2205"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62634" y="4008247"/>
            <a:ext cx="2444645" cy="377435"/>
          </a:xfrm>
          <a:prstGeom prst="rect">
            <a:avLst/>
          </a:prstGeom>
        </p:spPr>
      </p:pic>
    </p:spTree>
    <p:extLst>
      <p:ext uri="{BB962C8B-B14F-4D97-AF65-F5344CB8AC3E}">
        <p14:creationId xmlns:p14="http://schemas.microsoft.com/office/powerpoint/2010/main" val="3759088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69"/>
            <a:ext cx="12182674" cy="6855512"/>
          </a:xfrm>
          <a:prstGeom prst="rect">
            <a:avLst/>
          </a:prstGeom>
        </p:spPr>
      </p:pic>
      <p:sp>
        <p:nvSpPr>
          <p:cNvPr id="9" name="Title 1"/>
          <p:cNvSpPr>
            <a:spLocks noGrp="1"/>
          </p:cNvSpPr>
          <p:nvPr>
            <p:ph type="title" hasCustomPrompt="1"/>
          </p:nvPr>
        </p:nvSpPr>
        <p:spPr>
          <a:xfrm>
            <a:off x="269232" y="2084186"/>
            <a:ext cx="8961851" cy="1793090"/>
          </a:xfrm>
          <a:noFill/>
        </p:spPr>
        <p:txBody>
          <a:bodyPr lIns="146304" tIns="91440" rIns="146304" bIns="91440" anchor="t" anchorCtr="0"/>
          <a:lstStyle>
            <a:lvl1pPr>
              <a:defRPr sz="5292"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3"/>
            <a:ext cx="7169469" cy="1792326"/>
          </a:xfrm>
          <a:noFill/>
        </p:spPr>
        <p:txBody>
          <a:bodyPr lIns="146304" tIns="109728" rIns="146304" bIns="109728">
            <a:noAutofit/>
          </a:bodyPr>
          <a:lstStyle>
            <a:lvl1pPr marL="0" indent="0">
              <a:spcBef>
                <a:spcPts val="0"/>
              </a:spcBef>
              <a:buNone/>
              <a:defRPr sz="3136"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212" y="6547867"/>
            <a:ext cx="806563" cy="171991"/>
          </a:xfrm>
          <a:prstGeom prst="rect">
            <a:avLst/>
          </a:prstGeom>
        </p:spPr>
      </p:pic>
    </p:spTree>
    <p:extLst>
      <p:ext uri="{BB962C8B-B14F-4D97-AF65-F5344CB8AC3E}">
        <p14:creationId xmlns:p14="http://schemas.microsoft.com/office/powerpoint/2010/main" val="3269242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315523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1979559"/>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1018371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57026749"/>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220666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889862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9284190"/>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575392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34228593"/>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69"/>
            <a:ext cx="12182674" cy="6855512"/>
          </a:xfrm>
          <a:prstGeom prst="rect">
            <a:avLst/>
          </a:prstGeom>
        </p:spPr>
      </p:pic>
      <p:sp>
        <p:nvSpPr>
          <p:cNvPr id="2" name="Title 1"/>
          <p:cNvSpPr>
            <a:spLocks noGrp="1"/>
          </p:cNvSpPr>
          <p:nvPr>
            <p:ph type="title" hasCustomPrompt="1"/>
          </p:nvPr>
        </p:nvSpPr>
        <p:spPr>
          <a:xfrm>
            <a:off x="269170" y="2095069"/>
            <a:ext cx="9856549"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478598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212" y="6547867"/>
            <a:ext cx="806563" cy="171991"/>
          </a:xfrm>
          <a:prstGeom prst="rect">
            <a:avLst/>
          </a:prstGeom>
        </p:spPr>
      </p:pic>
    </p:spTree>
    <p:extLst>
      <p:ext uri="{BB962C8B-B14F-4D97-AF65-F5344CB8AC3E}">
        <p14:creationId xmlns:p14="http://schemas.microsoft.com/office/powerpoint/2010/main" val="235589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69"/>
            <a:ext cx="12182674" cy="6855512"/>
          </a:xfrm>
          <a:prstGeom prst="rect">
            <a:avLst/>
          </a:prstGeom>
        </p:spPr>
      </p:pic>
      <p:sp>
        <p:nvSpPr>
          <p:cNvPr id="2" name="Title 1"/>
          <p:cNvSpPr>
            <a:spLocks noGrp="1"/>
          </p:cNvSpPr>
          <p:nvPr>
            <p:ph type="title" hasCustomPrompt="1"/>
          </p:nvPr>
        </p:nvSpPr>
        <p:spPr>
          <a:xfrm>
            <a:off x="269170" y="2084173"/>
            <a:ext cx="9856549"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212" y="6547867"/>
            <a:ext cx="806563" cy="171991"/>
          </a:xfrm>
          <a:prstGeom prst="rect">
            <a:avLst/>
          </a:prstGeom>
        </p:spPr>
      </p:pic>
    </p:spTree>
    <p:extLst>
      <p:ext uri="{BB962C8B-B14F-4D97-AF65-F5344CB8AC3E}">
        <p14:creationId xmlns:p14="http://schemas.microsoft.com/office/powerpoint/2010/main" val="15958575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69"/>
            <a:ext cx="12182674" cy="6855512"/>
          </a:xfrm>
          <a:prstGeom prst="rect">
            <a:avLst/>
          </a:prstGeom>
        </p:spPr>
      </p:pic>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069951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3687702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4566178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003971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3955824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624611760"/>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34767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77916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621464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462566"/>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43" fontAlgn="base">
              <a:spcBef>
                <a:spcPct val="0"/>
              </a:spcBef>
              <a:spcAft>
                <a:spcPct val="0"/>
              </a:spcAft>
            </a:pPr>
            <a:endParaRPr lang="en-US" sz="220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128294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4" y="0"/>
            <a:ext cx="12188203" cy="6858623"/>
          </a:xfrm>
          <a:prstGeom prst="rect">
            <a:avLst/>
          </a:prstGeom>
        </p:spPr>
      </p:pic>
      <p:sp>
        <p:nvSpPr>
          <p:cNvPr id="6" name="Rectangle 5"/>
          <p:cNvSpPr/>
          <p:nvPr userDrawn="1"/>
        </p:nvSpPr>
        <p:spPr bwMode="gray">
          <a:xfrm>
            <a:off x="0" y="4773828"/>
            <a:ext cx="12188825"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43" fontAlgn="base">
              <a:spcBef>
                <a:spcPct val="0"/>
              </a:spcBef>
              <a:spcAft>
                <a:spcPct val="0"/>
              </a:spcAft>
            </a:pPr>
            <a:endParaRPr lang="en-US" sz="196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38685" y="6171616"/>
            <a:ext cx="4480956"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algn="r" defTabSz="913664"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0085" y="5471928"/>
            <a:ext cx="3226289" cy="687975"/>
          </a:xfrm>
          <a:prstGeom prst="rect">
            <a:avLst/>
          </a:prstGeom>
        </p:spPr>
      </p:pic>
    </p:spTree>
    <p:extLst>
      <p:ext uri="{BB962C8B-B14F-4D97-AF65-F5344CB8AC3E}">
        <p14:creationId xmlns:p14="http://schemas.microsoft.com/office/powerpoint/2010/main" val="29780361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09" indent="-284709">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2" indent="-27537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1" indent="-284709">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5" indent="-224033">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57" indent="-224033">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725914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168047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7" y="1122363"/>
            <a:ext cx="11031572" cy="2387600"/>
          </a:xfrm>
        </p:spPr>
        <p:txBody>
          <a:bodyPr anchor="b"/>
          <a:lstStyle>
            <a:lvl1pPr algn="l">
              <a:defRPr sz="5997"/>
            </a:lvl1pPr>
          </a:lstStyle>
          <a:p>
            <a:r>
              <a:rPr lang="en-US" smtClean="0"/>
              <a:t>Click to edit Master title style</a:t>
            </a:r>
            <a:endParaRPr lang="en-US" dirty="0"/>
          </a:p>
        </p:txBody>
      </p:sp>
      <p:sp>
        <p:nvSpPr>
          <p:cNvPr id="3" name="Subtitle 2"/>
          <p:cNvSpPr>
            <a:spLocks noGrp="1"/>
          </p:cNvSpPr>
          <p:nvPr>
            <p:ph type="subTitle" idx="1"/>
          </p:nvPr>
        </p:nvSpPr>
        <p:spPr>
          <a:xfrm>
            <a:off x="606017" y="3602038"/>
            <a:ext cx="11031572" cy="1655762"/>
          </a:xfrm>
        </p:spPr>
        <p:txBody>
          <a:bodyPr>
            <a:normAutofit/>
          </a:bodyPr>
          <a:lstStyle>
            <a:lvl1pPr marL="0" indent="0" algn="l">
              <a:buNone/>
              <a:defRPr sz="3599"/>
            </a:lvl1pPr>
            <a:lvl2pPr marL="457019" indent="0" algn="ctr">
              <a:buNone/>
              <a:defRPr sz="1999"/>
            </a:lvl2pPr>
            <a:lvl3pPr marL="914038" indent="0" algn="ctr">
              <a:buNone/>
              <a:defRPr sz="1799"/>
            </a:lvl3pPr>
            <a:lvl4pPr marL="1371057" indent="0" algn="ctr">
              <a:buNone/>
              <a:defRPr sz="1600"/>
            </a:lvl4pPr>
            <a:lvl5pPr marL="1828076" indent="0" algn="ctr">
              <a:buNone/>
              <a:defRPr sz="1600"/>
            </a:lvl5pPr>
            <a:lvl6pPr marL="2285094" indent="0" algn="ctr">
              <a:buNone/>
              <a:defRPr sz="1600"/>
            </a:lvl6pPr>
            <a:lvl7pPr marL="2742114" indent="0" algn="ctr">
              <a:buNone/>
              <a:defRPr sz="1600"/>
            </a:lvl7pPr>
            <a:lvl8pPr marL="3199133" indent="0" algn="ctr">
              <a:buNone/>
              <a:defRPr sz="1600"/>
            </a:lvl8pPr>
            <a:lvl9pPr marL="3656151"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242797371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theme" Target="../theme/theme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theme" Target="../theme/theme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 id="2147485002" r:id="rId32"/>
    <p:sldLayoutId id="2147485003" r:id="rId33"/>
    <p:sldLayoutId id="2147485004" r:id="rId34"/>
    <p:sldLayoutId id="2147485005" r:id="rId35"/>
    <p:sldLayoutId id="2147485064"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868162395"/>
      </p:ext>
    </p:extLst>
  </p:cSld>
  <p:clrMap bg1="dk1" tx1="lt1" bg2="dk2" tx2="lt2" accent1="accent1" accent2="accent2" accent3="accent3" accent4="accent4" accent5="accent5" accent6="accent6" hlink="hlink" folHlink="folHlink"/>
  <p:sldLayoutIdLst>
    <p:sldLayoutId id="2147485007" r:id="rId1"/>
    <p:sldLayoutId id="2147485008" r:id="rId2"/>
    <p:sldLayoutId id="2147485009" r:id="rId3"/>
    <p:sldLayoutId id="2147485010" r:id="rId4"/>
    <p:sldLayoutId id="2147485011" r:id="rId5"/>
    <p:sldLayoutId id="2147485012" r:id="rId6"/>
    <p:sldLayoutId id="2147485013" r:id="rId7"/>
    <p:sldLayoutId id="2147485014" r:id="rId8"/>
    <p:sldLayoutId id="2147485015" r:id="rId9"/>
    <p:sldLayoutId id="2147485016" r:id="rId10"/>
    <p:sldLayoutId id="2147485017" r:id="rId11"/>
    <p:sldLayoutId id="2147485018" r:id="rId12"/>
    <p:sldLayoutId id="2147485019" r:id="rId13"/>
    <p:sldLayoutId id="2147485020" r:id="rId14"/>
    <p:sldLayoutId id="2147485021"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720719945"/>
      </p:ext>
    </p:extLst>
  </p:cSld>
  <p:clrMap bg1="dk1" tx1="lt1" bg2="dk2" tx2="lt2" accent1="accent1" accent2="accent2" accent3="accent3" accent4="accent4" accent5="accent5" accent6="accent6" hlink="hlink" folHlink="folHlink"/>
  <p:sldLayoutIdLst>
    <p:sldLayoutId id="2147485036" r:id="rId1"/>
    <p:sldLayoutId id="2147485037" r:id="rId2"/>
    <p:sldLayoutId id="2147485038" r:id="rId3"/>
    <p:sldLayoutId id="2147485039" r:id="rId4"/>
    <p:sldLayoutId id="2147485040" r:id="rId5"/>
    <p:sldLayoutId id="2147485041" r:id="rId6"/>
    <p:sldLayoutId id="2147485042" r:id="rId7"/>
    <p:sldLayoutId id="2147485043" r:id="rId8"/>
    <p:sldLayoutId id="2147485044" r:id="rId9"/>
    <p:sldLayoutId id="2147485045" r:id="rId10"/>
    <p:sldLayoutId id="2147485046" r:id="rId11"/>
    <p:sldLayoutId id="2147485047" r:id="rId12"/>
    <p:sldLayoutId id="2147485048" r:id="rId13"/>
    <p:sldLayoutId id="2147485049" r:id="rId14"/>
    <p:sldLayoutId id="2147485050" r:id="rId15"/>
    <p:sldLayoutId id="2147485051" r:id="rId16"/>
    <p:sldLayoutId id="2147485052" r:id="rId17"/>
    <p:sldLayoutId id="2147485053" r:id="rId18"/>
    <p:sldLayoutId id="2147485054" r:id="rId19"/>
    <p:sldLayoutId id="2147485055" r:id="rId20"/>
    <p:sldLayoutId id="2147485056" r:id="rId21"/>
    <p:sldLayoutId id="2147485057" r:id="rId22"/>
    <p:sldLayoutId id="2147485058" r:id="rId23"/>
    <p:sldLayoutId id="2147485059" r:id="rId24"/>
    <p:sldLayoutId id="2147485060" r:id="rId25"/>
    <p:sldLayoutId id="2147485061" r:id="rId26"/>
    <p:sldLayoutId id="2147485062" r:id="rId27"/>
    <p:sldLayoutId id="2147485063" r:id="rId28"/>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png"/><Relationship Id="rId39" Type="http://schemas.openxmlformats.org/officeDocument/2006/relationships/image" Target="../media/image62.png"/><Relationship Id="rId21" Type="http://schemas.openxmlformats.org/officeDocument/2006/relationships/image" Target="../media/image44.gif"/><Relationship Id="rId34" Type="http://schemas.openxmlformats.org/officeDocument/2006/relationships/image" Target="../media/image57.jpeg"/><Relationship Id="rId42" Type="http://schemas.openxmlformats.org/officeDocument/2006/relationships/image" Target="../media/image65.png"/><Relationship Id="rId47" Type="http://schemas.openxmlformats.org/officeDocument/2006/relationships/image" Target="../media/image69.png"/><Relationship Id="rId50" Type="http://schemas.openxmlformats.org/officeDocument/2006/relationships/image" Target="../media/image71.png"/><Relationship Id="rId55" Type="http://schemas.openxmlformats.org/officeDocument/2006/relationships/image" Target="../media/image76.gif"/><Relationship Id="rId7" Type="http://schemas.openxmlformats.org/officeDocument/2006/relationships/image" Target="../media/image30.jpeg"/><Relationship Id="rId2" Type="http://schemas.openxmlformats.org/officeDocument/2006/relationships/notesSlide" Target="../notesSlides/notesSlide14.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52.png"/><Relationship Id="rId41" Type="http://schemas.openxmlformats.org/officeDocument/2006/relationships/image" Target="../media/image64.png"/><Relationship Id="rId54" Type="http://schemas.openxmlformats.org/officeDocument/2006/relationships/image" Target="../media/image75.jpg"/><Relationship Id="rId1" Type="http://schemas.openxmlformats.org/officeDocument/2006/relationships/slideLayout" Target="../slideLayouts/slideLayout5.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32" Type="http://schemas.openxmlformats.org/officeDocument/2006/relationships/image" Target="../media/image55.png"/><Relationship Id="rId37" Type="http://schemas.openxmlformats.org/officeDocument/2006/relationships/image" Target="../media/image60.png"/><Relationship Id="rId40" Type="http://schemas.openxmlformats.org/officeDocument/2006/relationships/image" Target="../media/image63.png"/><Relationship Id="rId45" Type="http://schemas.openxmlformats.org/officeDocument/2006/relationships/image" Target="../media/image68.jpg"/><Relationship Id="rId53" Type="http://schemas.openxmlformats.org/officeDocument/2006/relationships/image" Target="../media/image74.png"/><Relationship Id="rId58" Type="http://schemas.openxmlformats.org/officeDocument/2006/relationships/image" Target="../media/image79.jpg"/><Relationship Id="rId5" Type="http://schemas.openxmlformats.org/officeDocument/2006/relationships/image" Target="../media/image28.png"/><Relationship Id="rId15" Type="http://schemas.openxmlformats.org/officeDocument/2006/relationships/image" Target="../media/image38.jpeg"/><Relationship Id="rId23" Type="http://schemas.openxmlformats.org/officeDocument/2006/relationships/image" Target="../media/image46.png"/><Relationship Id="rId28" Type="http://schemas.openxmlformats.org/officeDocument/2006/relationships/image" Target="../media/image51.png"/><Relationship Id="rId36" Type="http://schemas.openxmlformats.org/officeDocument/2006/relationships/image" Target="../media/image59.jpg"/><Relationship Id="rId49" Type="http://schemas.openxmlformats.org/officeDocument/2006/relationships/hyperlink" Target="http://www.dotnetsolutions.co.uk/" TargetMode="External"/><Relationship Id="rId57" Type="http://schemas.openxmlformats.org/officeDocument/2006/relationships/image" Target="../media/image78.jpeg"/><Relationship Id="rId61" Type="http://schemas.openxmlformats.org/officeDocument/2006/relationships/image" Target="../media/image82.jpeg"/><Relationship Id="rId10" Type="http://schemas.openxmlformats.org/officeDocument/2006/relationships/image" Target="../media/image33.png"/><Relationship Id="rId19" Type="http://schemas.openxmlformats.org/officeDocument/2006/relationships/image" Target="../media/image42.png"/><Relationship Id="rId31" Type="http://schemas.openxmlformats.org/officeDocument/2006/relationships/image" Target="../media/image54.png"/><Relationship Id="rId44" Type="http://schemas.openxmlformats.org/officeDocument/2006/relationships/image" Target="../media/image67.jpeg"/><Relationship Id="rId52" Type="http://schemas.openxmlformats.org/officeDocument/2006/relationships/image" Target="../media/image73.png"/><Relationship Id="rId60" Type="http://schemas.openxmlformats.org/officeDocument/2006/relationships/image" Target="../media/image81.jpg"/><Relationship Id="rId4" Type="http://schemas.openxmlformats.org/officeDocument/2006/relationships/image" Target="../media/image27.tiff"/><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png"/><Relationship Id="rId30" Type="http://schemas.openxmlformats.org/officeDocument/2006/relationships/image" Target="../media/image53.png"/><Relationship Id="rId35" Type="http://schemas.openxmlformats.org/officeDocument/2006/relationships/image" Target="../media/image58.jpeg"/><Relationship Id="rId43" Type="http://schemas.openxmlformats.org/officeDocument/2006/relationships/image" Target="../media/image66.png"/><Relationship Id="rId48" Type="http://schemas.openxmlformats.org/officeDocument/2006/relationships/image" Target="../media/image70.png"/><Relationship Id="rId56" Type="http://schemas.openxmlformats.org/officeDocument/2006/relationships/image" Target="../media/image77.gif"/><Relationship Id="rId8" Type="http://schemas.openxmlformats.org/officeDocument/2006/relationships/image" Target="../media/image31.jpeg"/><Relationship Id="rId51" Type="http://schemas.openxmlformats.org/officeDocument/2006/relationships/image" Target="../media/image72.png"/><Relationship Id="rId3" Type="http://schemas.openxmlformats.org/officeDocument/2006/relationships/image" Target="../media/image26.jpg"/><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48.png"/><Relationship Id="rId33" Type="http://schemas.openxmlformats.org/officeDocument/2006/relationships/image" Target="../media/image56.gif"/><Relationship Id="rId38" Type="http://schemas.openxmlformats.org/officeDocument/2006/relationships/image" Target="../media/image61.png"/><Relationship Id="rId46" Type="http://schemas.openxmlformats.org/officeDocument/2006/relationships/hyperlink" Target="http://www.10thmagnitude.com/" TargetMode="External"/><Relationship Id="rId59" Type="http://schemas.openxmlformats.org/officeDocument/2006/relationships/image" Target="../media/image80.jpg"/></Relationships>
</file>

<file path=ppt/slides/_rels/slide17.xml.rels><?xml version="1.0" encoding="UTF-8" standalone="yes"?>
<Relationships xmlns="http://schemas.openxmlformats.org/package/2006/relationships"><Relationship Id="rId13" Type="http://schemas.openxmlformats.org/officeDocument/2006/relationships/image" Target="../media/image91.png"/><Relationship Id="rId18" Type="http://schemas.openxmlformats.org/officeDocument/2006/relationships/image" Target="../media/image42.png"/><Relationship Id="rId26" Type="http://schemas.openxmlformats.org/officeDocument/2006/relationships/image" Target="../media/image103.png"/><Relationship Id="rId39" Type="http://schemas.openxmlformats.org/officeDocument/2006/relationships/image" Target="../media/image116.gif"/><Relationship Id="rId21" Type="http://schemas.openxmlformats.org/officeDocument/2006/relationships/image" Target="../media/image98.png"/><Relationship Id="rId34" Type="http://schemas.openxmlformats.org/officeDocument/2006/relationships/image" Target="../media/image111.png"/><Relationship Id="rId42" Type="http://schemas.openxmlformats.org/officeDocument/2006/relationships/image" Target="../media/image118.jpeg"/><Relationship Id="rId47" Type="http://schemas.openxmlformats.org/officeDocument/2006/relationships/image" Target="../media/image122.png"/><Relationship Id="rId50" Type="http://schemas.openxmlformats.org/officeDocument/2006/relationships/image" Target="../media/image125.png"/><Relationship Id="rId55" Type="http://schemas.openxmlformats.org/officeDocument/2006/relationships/image" Target="../media/image130.png"/><Relationship Id="rId63" Type="http://schemas.openxmlformats.org/officeDocument/2006/relationships/image" Target="../media/image136.png"/><Relationship Id="rId68" Type="http://schemas.openxmlformats.org/officeDocument/2006/relationships/image" Target="../media/image140.png"/><Relationship Id="rId76" Type="http://schemas.openxmlformats.org/officeDocument/2006/relationships/image" Target="../media/image148.png"/><Relationship Id="rId7" Type="http://schemas.openxmlformats.org/officeDocument/2006/relationships/image" Target="../media/image87.png"/><Relationship Id="rId71" Type="http://schemas.openxmlformats.org/officeDocument/2006/relationships/image" Target="../media/image143.png"/><Relationship Id="rId2" Type="http://schemas.openxmlformats.org/officeDocument/2006/relationships/image" Target="../media/image83.png"/><Relationship Id="rId16" Type="http://schemas.openxmlformats.org/officeDocument/2006/relationships/image" Target="../media/image94.png"/><Relationship Id="rId29" Type="http://schemas.openxmlformats.org/officeDocument/2006/relationships/image" Target="../media/image106.png"/><Relationship Id="rId11" Type="http://schemas.openxmlformats.org/officeDocument/2006/relationships/image" Target="../media/image89.jpe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45" Type="http://schemas.openxmlformats.org/officeDocument/2006/relationships/image" Target="../media/image120.png"/><Relationship Id="rId53" Type="http://schemas.openxmlformats.org/officeDocument/2006/relationships/image" Target="../media/image128.png"/><Relationship Id="rId58" Type="http://schemas.openxmlformats.org/officeDocument/2006/relationships/image" Target="../media/image39.png"/><Relationship Id="rId66" Type="http://schemas.openxmlformats.org/officeDocument/2006/relationships/image" Target="../media/image139.jpeg"/><Relationship Id="rId74" Type="http://schemas.openxmlformats.org/officeDocument/2006/relationships/image" Target="../media/image146.jpeg"/><Relationship Id="rId79" Type="http://schemas.openxmlformats.org/officeDocument/2006/relationships/image" Target="../media/image151.jpeg"/><Relationship Id="rId5" Type="http://schemas.openxmlformats.org/officeDocument/2006/relationships/image" Target="../media/image85.png"/><Relationship Id="rId61" Type="http://schemas.openxmlformats.org/officeDocument/2006/relationships/image" Target="../media/image134.png"/><Relationship Id="rId82" Type="http://schemas.openxmlformats.org/officeDocument/2006/relationships/image" Target="../media/image154.png"/><Relationship Id="rId10" Type="http://schemas.openxmlformats.org/officeDocument/2006/relationships/image" Target="../media/image36.png"/><Relationship Id="rId19" Type="http://schemas.openxmlformats.org/officeDocument/2006/relationships/image" Target="../media/image96.png"/><Relationship Id="rId31" Type="http://schemas.openxmlformats.org/officeDocument/2006/relationships/image" Target="../media/image108.png"/><Relationship Id="rId44" Type="http://schemas.openxmlformats.org/officeDocument/2006/relationships/image" Target="../media/image43.png"/><Relationship Id="rId52" Type="http://schemas.openxmlformats.org/officeDocument/2006/relationships/image" Target="../media/image127.png"/><Relationship Id="rId60" Type="http://schemas.openxmlformats.org/officeDocument/2006/relationships/image" Target="../media/image40.png"/><Relationship Id="rId65" Type="http://schemas.openxmlformats.org/officeDocument/2006/relationships/image" Target="../media/image138.png"/><Relationship Id="rId73" Type="http://schemas.openxmlformats.org/officeDocument/2006/relationships/image" Target="../media/image145.png"/><Relationship Id="rId78" Type="http://schemas.openxmlformats.org/officeDocument/2006/relationships/image" Target="../media/image150.png"/><Relationship Id="rId81" Type="http://schemas.openxmlformats.org/officeDocument/2006/relationships/image" Target="../media/image153.png"/><Relationship Id="rId4" Type="http://schemas.openxmlformats.org/officeDocument/2006/relationships/image" Target="../media/image35.png"/><Relationship Id="rId9" Type="http://schemas.openxmlformats.org/officeDocument/2006/relationships/image" Target="../media/image88.png"/><Relationship Id="rId14" Type="http://schemas.openxmlformats.org/officeDocument/2006/relationships/image" Target="../media/image92.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19.png"/><Relationship Id="rId48" Type="http://schemas.openxmlformats.org/officeDocument/2006/relationships/image" Target="../media/image123.png"/><Relationship Id="rId56" Type="http://schemas.openxmlformats.org/officeDocument/2006/relationships/image" Target="../media/image131.png"/><Relationship Id="rId64" Type="http://schemas.openxmlformats.org/officeDocument/2006/relationships/image" Target="../media/image137.png"/><Relationship Id="rId69" Type="http://schemas.openxmlformats.org/officeDocument/2006/relationships/image" Target="../media/image141.png"/><Relationship Id="rId77" Type="http://schemas.openxmlformats.org/officeDocument/2006/relationships/image" Target="../media/image149.jpg"/><Relationship Id="rId8" Type="http://schemas.openxmlformats.org/officeDocument/2006/relationships/image" Target="../media/image38.jpeg"/><Relationship Id="rId51" Type="http://schemas.openxmlformats.org/officeDocument/2006/relationships/image" Target="../media/image126.png"/><Relationship Id="rId72" Type="http://schemas.openxmlformats.org/officeDocument/2006/relationships/image" Target="../media/image144.jpg"/><Relationship Id="rId80" Type="http://schemas.openxmlformats.org/officeDocument/2006/relationships/image" Target="../media/image152.wmf"/><Relationship Id="rId3" Type="http://schemas.openxmlformats.org/officeDocument/2006/relationships/image" Target="../media/image84.png"/><Relationship Id="rId12" Type="http://schemas.openxmlformats.org/officeDocument/2006/relationships/image" Target="../media/image90.jpeg"/><Relationship Id="rId17" Type="http://schemas.openxmlformats.org/officeDocument/2006/relationships/image" Target="../media/image95.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 Id="rId46" Type="http://schemas.openxmlformats.org/officeDocument/2006/relationships/image" Target="../media/image121.png"/><Relationship Id="rId59" Type="http://schemas.openxmlformats.org/officeDocument/2006/relationships/image" Target="../media/image133.png"/><Relationship Id="rId67" Type="http://schemas.openxmlformats.org/officeDocument/2006/relationships/image" Target="../media/image37.png"/><Relationship Id="rId20" Type="http://schemas.openxmlformats.org/officeDocument/2006/relationships/image" Target="../media/image97.png"/><Relationship Id="rId41" Type="http://schemas.openxmlformats.org/officeDocument/2006/relationships/image" Target="../media/image41.png"/><Relationship Id="rId54" Type="http://schemas.openxmlformats.org/officeDocument/2006/relationships/image" Target="../media/image129.png"/><Relationship Id="rId62" Type="http://schemas.openxmlformats.org/officeDocument/2006/relationships/image" Target="../media/image135.png"/><Relationship Id="rId70" Type="http://schemas.openxmlformats.org/officeDocument/2006/relationships/image" Target="../media/image142.jpeg"/><Relationship Id="rId75" Type="http://schemas.openxmlformats.org/officeDocument/2006/relationships/image" Target="../media/image147.png"/><Relationship Id="rId1" Type="http://schemas.openxmlformats.org/officeDocument/2006/relationships/slideLayout" Target="../slideLayouts/slideLayout5.xml"/><Relationship Id="rId6" Type="http://schemas.openxmlformats.org/officeDocument/2006/relationships/image" Target="../media/image86.jpeg"/><Relationship Id="rId15" Type="http://schemas.openxmlformats.org/officeDocument/2006/relationships/image" Target="../media/image93.jpe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49" Type="http://schemas.openxmlformats.org/officeDocument/2006/relationships/image" Target="../media/image124.png"/><Relationship Id="rId57" Type="http://schemas.openxmlformats.org/officeDocument/2006/relationships/image" Target="../media/image132.png"/></Relationships>
</file>

<file path=ppt/slides/_rels/slide18.xml.rels><?xml version="1.0" encoding="UTF-8" standalone="yes"?>
<Relationships xmlns="http://schemas.openxmlformats.org/package/2006/relationships"><Relationship Id="rId8" Type="http://schemas.microsoft.com/office/2007/relationships/hdphoto" Target="../media/hdphoto6.wdp"/><Relationship Id="rId13" Type="http://schemas.microsoft.com/office/2007/relationships/hdphoto" Target="../media/hdphoto8.wdp"/><Relationship Id="rId18" Type="http://schemas.openxmlformats.org/officeDocument/2006/relationships/image" Target="../media/image163.png"/><Relationship Id="rId26" Type="http://schemas.openxmlformats.org/officeDocument/2006/relationships/image" Target="../media/image170.jpg"/><Relationship Id="rId39" Type="http://schemas.openxmlformats.org/officeDocument/2006/relationships/image" Target="../media/image180.png"/><Relationship Id="rId3" Type="http://schemas.openxmlformats.org/officeDocument/2006/relationships/image" Target="../media/image155.png"/><Relationship Id="rId21" Type="http://schemas.openxmlformats.org/officeDocument/2006/relationships/image" Target="../media/image166.emf"/><Relationship Id="rId34" Type="http://schemas.microsoft.com/office/2007/relationships/hdphoto" Target="../media/hdphoto12.wdp"/><Relationship Id="rId7" Type="http://schemas.openxmlformats.org/officeDocument/2006/relationships/image" Target="../media/image157.png"/><Relationship Id="rId12" Type="http://schemas.openxmlformats.org/officeDocument/2006/relationships/image" Target="../media/image160.png"/><Relationship Id="rId17" Type="http://schemas.microsoft.com/office/2007/relationships/hdphoto" Target="../media/hdphoto10.wdp"/><Relationship Id="rId25" Type="http://schemas.microsoft.com/office/2007/relationships/hdphoto" Target="../media/hdphoto11.wdp"/><Relationship Id="rId33" Type="http://schemas.openxmlformats.org/officeDocument/2006/relationships/image" Target="../media/image177.png"/><Relationship Id="rId38" Type="http://schemas.microsoft.com/office/2007/relationships/hdphoto" Target="../media/hdphoto14.wdp"/><Relationship Id="rId2" Type="http://schemas.openxmlformats.org/officeDocument/2006/relationships/notesSlide" Target="../notesSlides/notesSlide15.xml"/><Relationship Id="rId16" Type="http://schemas.openxmlformats.org/officeDocument/2006/relationships/image" Target="../media/image162.png"/><Relationship Id="rId20" Type="http://schemas.openxmlformats.org/officeDocument/2006/relationships/image" Target="../media/image165.png"/><Relationship Id="rId29" Type="http://schemas.openxmlformats.org/officeDocument/2006/relationships/image" Target="../media/image173.jpg"/><Relationship Id="rId1" Type="http://schemas.openxmlformats.org/officeDocument/2006/relationships/slideLayout" Target="../slideLayouts/slideLayout7.xml"/><Relationship Id="rId6" Type="http://schemas.microsoft.com/office/2007/relationships/hdphoto" Target="../media/hdphoto5.wdp"/><Relationship Id="rId11" Type="http://schemas.openxmlformats.org/officeDocument/2006/relationships/image" Target="../media/image159.emf"/><Relationship Id="rId24" Type="http://schemas.openxmlformats.org/officeDocument/2006/relationships/image" Target="../media/image169.png"/><Relationship Id="rId32" Type="http://schemas.openxmlformats.org/officeDocument/2006/relationships/image" Target="../media/image176.png"/><Relationship Id="rId37" Type="http://schemas.openxmlformats.org/officeDocument/2006/relationships/image" Target="../media/image179.png"/><Relationship Id="rId5" Type="http://schemas.openxmlformats.org/officeDocument/2006/relationships/image" Target="../media/image156.png"/><Relationship Id="rId15" Type="http://schemas.microsoft.com/office/2007/relationships/hdphoto" Target="../media/hdphoto9.wdp"/><Relationship Id="rId23" Type="http://schemas.openxmlformats.org/officeDocument/2006/relationships/image" Target="../media/image168.png"/><Relationship Id="rId28" Type="http://schemas.openxmlformats.org/officeDocument/2006/relationships/image" Target="../media/image172.jpg"/><Relationship Id="rId36" Type="http://schemas.microsoft.com/office/2007/relationships/hdphoto" Target="../media/hdphoto13.wdp"/><Relationship Id="rId10" Type="http://schemas.microsoft.com/office/2007/relationships/hdphoto" Target="../media/hdphoto7.wdp"/><Relationship Id="rId19" Type="http://schemas.openxmlformats.org/officeDocument/2006/relationships/image" Target="../media/image164.png"/><Relationship Id="rId31" Type="http://schemas.openxmlformats.org/officeDocument/2006/relationships/image" Target="../media/image175.png"/><Relationship Id="rId4" Type="http://schemas.microsoft.com/office/2007/relationships/hdphoto" Target="../media/hdphoto4.wdp"/><Relationship Id="rId9" Type="http://schemas.openxmlformats.org/officeDocument/2006/relationships/image" Target="../media/image158.png"/><Relationship Id="rId14" Type="http://schemas.openxmlformats.org/officeDocument/2006/relationships/image" Target="../media/image161.png"/><Relationship Id="rId22" Type="http://schemas.openxmlformats.org/officeDocument/2006/relationships/image" Target="../media/image167.png"/><Relationship Id="rId27" Type="http://schemas.openxmlformats.org/officeDocument/2006/relationships/image" Target="../media/image171.png"/><Relationship Id="rId30" Type="http://schemas.openxmlformats.org/officeDocument/2006/relationships/image" Target="../media/image174.jpg"/><Relationship Id="rId35" Type="http://schemas.openxmlformats.org/officeDocument/2006/relationships/image" Target="../media/image178.png"/></Relationships>
</file>

<file path=ppt/slides/_rels/slide19.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image" Target="../media/image181.emf"/><Relationship Id="rId1" Type="http://schemas.openxmlformats.org/officeDocument/2006/relationships/slideLayout" Target="../slideLayouts/slideLayout5.xml"/><Relationship Id="rId4" Type="http://schemas.openxmlformats.org/officeDocument/2006/relationships/image" Target="../media/image18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1.emf"/><Relationship Id="rId18" Type="http://schemas.openxmlformats.org/officeDocument/2006/relationships/image" Target="../media/image196.emf"/><Relationship Id="rId26" Type="http://schemas.openxmlformats.org/officeDocument/2006/relationships/image" Target="../media/image181.emf"/><Relationship Id="rId39" Type="http://schemas.openxmlformats.org/officeDocument/2006/relationships/image" Target="../media/image214.emf"/><Relationship Id="rId3" Type="http://schemas.openxmlformats.org/officeDocument/2006/relationships/image" Target="../media/image184.png"/><Relationship Id="rId21" Type="http://schemas.openxmlformats.org/officeDocument/2006/relationships/image" Target="../media/image198.emf"/><Relationship Id="rId34" Type="http://schemas.openxmlformats.org/officeDocument/2006/relationships/image" Target="../media/image209.emf"/><Relationship Id="rId7" Type="http://schemas.openxmlformats.org/officeDocument/2006/relationships/image" Target="../media/image186.emf"/><Relationship Id="rId12" Type="http://schemas.openxmlformats.org/officeDocument/2006/relationships/image" Target="../media/image190.emf"/><Relationship Id="rId17" Type="http://schemas.openxmlformats.org/officeDocument/2006/relationships/image" Target="../media/image195.emf"/><Relationship Id="rId25" Type="http://schemas.openxmlformats.org/officeDocument/2006/relationships/image" Target="../media/image201.emf"/><Relationship Id="rId33" Type="http://schemas.openxmlformats.org/officeDocument/2006/relationships/image" Target="../media/image208.emf"/><Relationship Id="rId38" Type="http://schemas.openxmlformats.org/officeDocument/2006/relationships/image" Target="../media/image213.png"/><Relationship Id="rId2" Type="http://schemas.openxmlformats.org/officeDocument/2006/relationships/notesSlide" Target="../notesSlides/notesSlide16.xml"/><Relationship Id="rId16" Type="http://schemas.openxmlformats.org/officeDocument/2006/relationships/image" Target="../media/image194.emf"/><Relationship Id="rId20" Type="http://schemas.openxmlformats.org/officeDocument/2006/relationships/image" Target="../media/image197.emf"/><Relationship Id="rId29" Type="http://schemas.openxmlformats.org/officeDocument/2006/relationships/image" Target="../media/image204.emf"/><Relationship Id="rId1" Type="http://schemas.openxmlformats.org/officeDocument/2006/relationships/slideLayout" Target="../slideLayouts/slideLayout8.xml"/><Relationship Id="rId6" Type="http://schemas.microsoft.com/office/2007/relationships/hdphoto" Target="../media/hdphoto16.wdp"/><Relationship Id="rId11" Type="http://schemas.microsoft.com/office/2007/relationships/hdphoto" Target="../media/hdphoto17.wdp"/><Relationship Id="rId24" Type="http://schemas.openxmlformats.org/officeDocument/2006/relationships/image" Target="../media/image182.emf"/><Relationship Id="rId32" Type="http://schemas.openxmlformats.org/officeDocument/2006/relationships/image" Target="../media/image207.png"/><Relationship Id="rId37" Type="http://schemas.openxmlformats.org/officeDocument/2006/relationships/image" Target="../media/image212.emf"/><Relationship Id="rId5" Type="http://schemas.openxmlformats.org/officeDocument/2006/relationships/image" Target="../media/image185.png"/><Relationship Id="rId15" Type="http://schemas.openxmlformats.org/officeDocument/2006/relationships/image" Target="../media/image193.emf"/><Relationship Id="rId23" Type="http://schemas.openxmlformats.org/officeDocument/2006/relationships/image" Target="../media/image200.png"/><Relationship Id="rId28" Type="http://schemas.openxmlformats.org/officeDocument/2006/relationships/image" Target="../media/image203.emf"/><Relationship Id="rId36" Type="http://schemas.openxmlformats.org/officeDocument/2006/relationships/image" Target="../media/image211.emf"/><Relationship Id="rId10" Type="http://schemas.openxmlformats.org/officeDocument/2006/relationships/image" Target="../media/image189.png"/><Relationship Id="rId19" Type="http://schemas.openxmlformats.org/officeDocument/2006/relationships/image" Target="../media/image183.emf"/><Relationship Id="rId31" Type="http://schemas.openxmlformats.org/officeDocument/2006/relationships/image" Target="../media/image206.emf"/><Relationship Id="rId4" Type="http://schemas.microsoft.com/office/2007/relationships/hdphoto" Target="../media/hdphoto15.wdp"/><Relationship Id="rId9" Type="http://schemas.openxmlformats.org/officeDocument/2006/relationships/image" Target="../media/image188.emf"/><Relationship Id="rId14" Type="http://schemas.openxmlformats.org/officeDocument/2006/relationships/image" Target="../media/image192.emf"/><Relationship Id="rId22" Type="http://schemas.openxmlformats.org/officeDocument/2006/relationships/image" Target="../media/image199.png"/><Relationship Id="rId27" Type="http://schemas.openxmlformats.org/officeDocument/2006/relationships/image" Target="../media/image202.emf"/><Relationship Id="rId30" Type="http://schemas.openxmlformats.org/officeDocument/2006/relationships/image" Target="../media/image205.emf"/><Relationship Id="rId35" Type="http://schemas.openxmlformats.org/officeDocument/2006/relationships/image" Target="../media/image210.emf"/></Relationships>
</file>

<file path=ppt/slides/_rels/slide2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7.xml"/><Relationship Id="rId1" Type="http://schemas.openxmlformats.org/officeDocument/2006/relationships/slideLayout" Target="../slideLayouts/slideLayout7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18.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217.emf"/><Relationship Id="rId5" Type="http://schemas.openxmlformats.org/officeDocument/2006/relationships/image" Target="../media/image214.emf"/><Relationship Id="rId4" Type="http://schemas.openxmlformats.org/officeDocument/2006/relationships/image" Target="../media/image216.emf"/></Relationships>
</file>

<file path=ppt/slides/_rels/slide2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image" Target="../media/image220.tmp"/><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1.emf"/><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microsoft.com/office/2007/relationships/hdphoto" Target="../media/hdphoto20.wdp"/><Relationship Id="rId3" Type="http://schemas.openxmlformats.org/officeDocument/2006/relationships/image" Target="../media/image222.png"/><Relationship Id="rId7" Type="http://schemas.openxmlformats.org/officeDocument/2006/relationships/image" Target="../media/image224.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microsoft.com/office/2007/relationships/hdphoto" Target="../media/hdphoto19.wdp"/><Relationship Id="rId5" Type="http://schemas.openxmlformats.org/officeDocument/2006/relationships/image" Target="../media/image223.png"/><Relationship Id="rId4" Type="http://schemas.microsoft.com/office/2007/relationships/hdphoto" Target="../media/hdphoto18.wdp"/></Relationships>
</file>

<file path=ppt/slides/_rels/slide32.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5.png"/><Relationship Id="rId7" Type="http://schemas.openxmlformats.org/officeDocument/2006/relationships/image" Target="../media/image229.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228.png"/><Relationship Id="rId5" Type="http://schemas.openxmlformats.org/officeDocument/2006/relationships/image" Target="../media/image227.png"/><Relationship Id="rId10" Type="http://schemas.microsoft.com/office/2007/relationships/hdphoto" Target="../media/hdphoto21.wdp"/><Relationship Id="rId4" Type="http://schemas.openxmlformats.org/officeDocument/2006/relationships/image" Target="../media/image226.png"/><Relationship Id="rId9" Type="http://schemas.openxmlformats.org/officeDocument/2006/relationships/image" Target="../media/image231.png"/></Relationships>
</file>

<file path=ppt/slides/_rels/slide33.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35.png"/><Relationship Id="rId7" Type="http://schemas.openxmlformats.org/officeDocument/2006/relationships/image" Target="../media/image239.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 Id="rId9" Type="http://schemas.openxmlformats.org/officeDocument/2006/relationships/image" Target="../media/image2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2.xml"/><Relationship Id="rId6" Type="http://schemas.microsoft.com/office/2007/relationships/hdphoto" Target="../media/hdphoto2.wdp"/><Relationship Id="rId5" Type="http://schemas.openxmlformats.org/officeDocument/2006/relationships/image" Target="../media/image20.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194767"/>
            <a:ext cx="12188826" cy="1081833"/>
          </a:xfrm>
          <a:prstGeom prst="rect">
            <a:avLst/>
          </a:prstGeom>
        </p:spPr>
        <p:txBody>
          <a:bodyPr>
            <a:noAutofit/>
          </a:bodyPr>
          <a:lstStyle>
            <a:lvl1pPr algn="ctr" defTabSz="914180" rtl="0" eaLnBrk="1" latinLnBrk="0" hangingPunct="1">
              <a:lnSpc>
                <a:spcPct val="90000"/>
              </a:lnSpc>
              <a:spcBef>
                <a:spcPct val="0"/>
              </a:spcBef>
              <a:buNone/>
              <a:defRPr lang="en-US" sz="8000" b="0" kern="1200" cap="none" spc="-100" baseline="0">
                <a:ln w="3175">
                  <a:noFill/>
                </a:ln>
                <a:solidFill>
                  <a:schemeClr val="bg1"/>
                </a:solidFill>
                <a:effectLst/>
                <a:latin typeface="+mj-lt"/>
                <a:ea typeface="+mn-ea"/>
                <a:cs typeface="Segoe UI" pitchFamily="34" charset="0"/>
              </a:defRPr>
            </a:lvl1pPr>
          </a:lstStyle>
          <a:p>
            <a:r>
              <a:rPr lang="en-NZ" sz="7200" smtClean="0"/>
              <a:t>Microsoft Azure DevCamps</a:t>
            </a:r>
            <a:endParaRPr lang="en-NZ" sz="7200" dirty="0"/>
          </a:p>
        </p:txBody>
      </p:sp>
      <p:sp>
        <p:nvSpPr>
          <p:cNvPr id="5" name="Subtitle 2"/>
          <p:cNvSpPr txBox="1">
            <a:spLocks/>
          </p:cNvSpPr>
          <p:nvPr/>
        </p:nvSpPr>
        <p:spPr>
          <a:xfrm>
            <a:off x="227012" y="4267200"/>
            <a:ext cx="5448915" cy="2438400"/>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buNone/>
            </a:pPr>
            <a:r>
              <a:rPr lang="en-US" sz="4399" b="1" dirty="0" smtClean="0">
                <a:solidFill>
                  <a:srgbClr val="00B0F0"/>
                </a:solidFill>
              </a:rPr>
              <a:t>Vishesh Oberoi</a:t>
            </a:r>
          </a:p>
          <a:p>
            <a:pPr marL="0" indent="0">
              <a:buNone/>
            </a:pPr>
            <a:r>
              <a:rPr lang="en-US" sz="2799" dirty="0" smtClean="0"/>
              <a:t>Software Developer, Datacom</a:t>
            </a:r>
          </a:p>
          <a:p>
            <a:pPr marL="0" indent="0">
              <a:buNone/>
            </a:pPr>
            <a:r>
              <a:rPr lang="en-US" sz="2199" dirty="0">
                <a:solidFill>
                  <a:srgbClr val="92D050"/>
                </a:solidFill>
              </a:rPr>
              <a:t>@</a:t>
            </a:r>
            <a:r>
              <a:rPr lang="en-US" sz="2199" dirty="0" err="1" smtClean="0">
                <a:solidFill>
                  <a:srgbClr val="92D050"/>
                </a:solidFill>
              </a:rPr>
              <a:t>ovishesh</a:t>
            </a:r>
            <a:endParaRPr lang="en-US" sz="2199" dirty="0" smtClean="0">
              <a:solidFill>
                <a:srgbClr val="92D050"/>
              </a:solidFill>
            </a:endParaRPr>
          </a:p>
          <a:p>
            <a:pPr marL="0" indent="0">
              <a:buNone/>
            </a:pPr>
            <a:r>
              <a:rPr lang="en-US" sz="2199" dirty="0" smtClean="0">
                <a:solidFill>
                  <a:srgbClr val="92D050"/>
                </a:solidFill>
              </a:rPr>
              <a:t>vishesho@datacom.co.nz</a:t>
            </a:r>
          </a:p>
          <a:p>
            <a:pPr marL="0" indent="0">
              <a:buNone/>
            </a:pPr>
            <a:r>
              <a:rPr lang="en-US" sz="2199" dirty="0" smtClean="0">
                <a:solidFill>
                  <a:srgbClr val="92D050"/>
                </a:solidFill>
              </a:rPr>
              <a:t>http://visheshoberoi.com</a:t>
            </a:r>
            <a:endParaRPr lang="en-US" sz="2199" dirty="0">
              <a:solidFill>
                <a:srgbClr val="92D050"/>
              </a:solidFill>
            </a:endParaRPr>
          </a:p>
          <a:p>
            <a:pPr marL="0" indent="0">
              <a:buNone/>
            </a:pPr>
            <a:endParaRPr lang="en-US" sz="2199" dirty="0">
              <a:solidFill>
                <a:srgbClr val="92D050"/>
              </a:solidFill>
            </a:endParaRPr>
          </a:p>
        </p:txBody>
      </p:sp>
    </p:spTree>
    <p:extLst>
      <p:ext uri="{BB962C8B-B14F-4D97-AF65-F5344CB8AC3E}">
        <p14:creationId xmlns:p14="http://schemas.microsoft.com/office/powerpoint/2010/main" val="342521269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38805" y="717984"/>
            <a:ext cx="6226949" cy="446767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US" sz="1799">
              <a:solidFill>
                <a:srgbClr val="FFFFFF"/>
              </a:solidFill>
            </a:endParaRPr>
          </a:p>
        </p:txBody>
      </p:sp>
      <p:sp>
        <p:nvSpPr>
          <p:cNvPr id="2" name="Title 1"/>
          <p:cNvSpPr>
            <a:spLocks noGrp="1"/>
          </p:cNvSpPr>
          <p:nvPr>
            <p:ph type="title"/>
          </p:nvPr>
        </p:nvSpPr>
        <p:spPr>
          <a:xfrm>
            <a:off x="493216" y="2308761"/>
            <a:ext cx="3280677" cy="2418135"/>
          </a:xfrm>
        </p:spPr>
        <p:txBody>
          <a:bodyPr/>
          <a:lstStyle/>
          <a:p>
            <a:r>
              <a:rPr lang="en-US" sz="5881" dirty="0"/>
              <a:t>Microsoft Azure</a:t>
            </a:r>
          </a:p>
        </p:txBody>
      </p:sp>
      <p:pic>
        <p:nvPicPr>
          <p:cNvPr id="4" name="Picture 3"/>
          <p:cNvPicPr>
            <a:picLocks noChangeAspect="1"/>
          </p:cNvPicPr>
          <p:nvPr/>
        </p:nvPicPr>
        <p:blipFill>
          <a:blip r:embed="rId3"/>
          <a:stretch>
            <a:fillRect/>
          </a:stretch>
        </p:blipFill>
        <p:spPr>
          <a:xfrm>
            <a:off x="4038805" y="717984"/>
            <a:ext cx="6309377" cy="5459130"/>
          </a:xfrm>
          <a:prstGeom prst="rect">
            <a:avLst/>
          </a:prstGeom>
        </p:spPr>
      </p:pic>
    </p:spTree>
    <p:extLst>
      <p:ext uri="{BB962C8B-B14F-4D97-AF65-F5344CB8AC3E}">
        <p14:creationId xmlns:p14="http://schemas.microsoft.com/office/powerpoint/2010/main" val="100980090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009201"/>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Azure is different?</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latin typeface="+mj-lt"/>
              </a:rPr>
              <a:t>2014</a:t>
            </a:r>
            <a:endParaRPr lang="en-US" sz="16595" dirty="0">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Xamarin</a:t>
            </a:r>
            <a:endParaRPr lang="en-US" sz="2799" dirty="0">
              <a:solidFill>
                <a:schemeClr val="bg1">
                  <a:lumMod val="65000"/>
                </a:schemeClr>
              </a:solidFill>
            </a:endParaRPr>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Web </a:t>
            </a:r>
            <a:r>
              <a:rPr lang="en-US" sz="2799" b="1" dirty="0" smtClean="0">
                <a:solidFill>
                  <a:schemeClr val="bg1">
                    <a:lumMod val="65000"/>
                  </a:schemeClr>
                </a:solidFill>
              </a:rPr>
              <a:t>Apps</a:t>
            </a:r>
            <a:endParaRPr lang="en-US" sz="2799" b="1" dirty="0">
              <a:solidFill>
                <a:schemeClr val="bg1">
                  <a:lumMod val="65000"/>
                </a:schemeClr>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IBIZA</a:t>
            </a:r>
          </a:p>
        </p:txBody>
      </p:sp>
      <p:sp>
        <p:nvSpPr>
          <p:cNvPr id="98" name="Content Placeholder 2"/>
          <p:cNvSpPr txBox="1">
            <a:spLocks/>
          </p:cNvSpPr>
          <p:nvPr/>
        </p:nvSpPr>
        <p:spPr>
          <a:xfrm>
            <a:off x="6831384" y="534608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Puppet   Chef     </a:t>
            </a:r>
            <a:r>
              <a:rPr lang="en-US" sz="2799" dirty="0" err="1">
                <a:solidFill>
                  <a:schemeClr val="bg1">
                    <a:lumMod val="65000"/>
                  </a:schemeClr>
                </a:solidFill>
              </a:rPr>
              <a:t>Docker</a:t>
            </a:r>
            <a:endParaRPr lang="en-US" sz="2799" dirty="0">
              <a:solidFill>
                <a:schemeClr val="bg1">
                  <a:lumMod val="65000"/>
                </a:schemeClr>
              </a:solidFill>
            </a:endParaRPr>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Traffic </a:t>
            </a:r>
            <a:r>
              <a:rPr lang="en-US" sz="2799" dirty="0" err="1">
                <a:solidFill>
                  <a:schemeClr val="bg1">
                    <a:lumMod val="65000"/>
                  </a:schemeClr>
                </a:solidFill>
              </a:rPr>
              <a:t>Mgr</a:t>
            </a:r>
            <a:endParaRPr lang="en-US" sz="2799" dirty="0">
              <a:solidFill>
                <a:schemeClr val="bg1">
                  <a:lumMod val="65000"/>
                </a:schemeClr>
              </a:solidFill>
            </a:endParaRPr>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Active GEO replication</a:t>
            </a:r>
          </a:p>
        </p:txBody>
      </p:sp>
      <p:sp>
        <p:nvSpPr>
          <p:cNvPr id="125" name="Content Placeholder 2"/>
          <p:cNvSpPr txBox="1">
            <a:spLocks/>
          </p:cNvSpPr>
          <p:nvPr/>
        </p:nvSpPr>
        <p:spPr>
          <a:xfrm>
            <a:off x="7584217" y="570758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1">
                    <a:lumMod val="65000"/>
                  </a:schemeClr>
                </a:solidFill>
              </a:rPr>
              <a:t>HDInsight</a:t>
            </a:r>
            <a:endParaRPr lang="en-US" sz="2799" b="1" dirty="0">
              <a:solidFill>
                <a:schemeClr val="bg1">
                  <a:lumMod val="65000"/>
                </a:schemeClr>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Azure </a:t>
            </a:r>
            <a:r>
              <a:rPr lang="en-US" sz="2799" dirty="0" err="1">
                <a:solidFill>
                  <a:schemeClr val="bg1">
                    <a:lumMod val="65000"/>
                  </a:schemeClr>
                </a:solidFill>
              </a:rPr>
              <a:t>Redis</a:t>
            </a:r>
            <a:r>
              <a:rPr lang="en-US" sz="2799" dirty="0">
                <a:solidFill>
                  <a:schemeClr val="bg1">
                    <a:lumMod val="65000"/>
                  </a:schemeClr>
                </a:solidFill>
              </a:rPr>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Open </a:t>
            </a:r>
            <a:r>
              <a:rPr lang="en-US" sz="2799" dirty="0" err="1">
                <a:solidFill>
                  <a:schemeClr val="bg1">
                    <a:lumMod val="65000"/>
                  </a:schemeClr>
                </a:solidFill>
              </a:rPr>
              <a:t>Api’s</a:t>
            </a:r>
            <a:endParaRPr lang="en-US" sz="2799" dirty="0">
              <a:solidFill>
                <a:schemeClr val="bg1">
                  <a:lumMod val="65000"/>
                </a:schemeClr>
              </a:solidFill>
            </a:endParaRPr>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0" y="1185863"/>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idx="4294967295"/>
          </p:nvPr>
        </p:nvSpPr>
        <p:spPr>
          <a:xfrm>
            <a:off x="536575" y="288925"/>
            <a:ext cx="11652250" cy="900113"/>
          </a:xfrm>
          <a:prstGeom prst="rect">
            <a:avLst/>
          </a:prstGeom>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3901696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12" y="228600"/>
            <a:ext cx="8769842" cy="917575"/>
          </a:xfrm>
        </p:spPr>
        <p:txBody>
          <a:bodyPr>
            <a:noAutofit/>
          </a:bodyPr>
          <a:lstStyle/>
          <a:p>
            <a:r>
              <a:rPr lang="en-US" sz="7200" dirty="0" smtClean="0"/>
              <a:t>Agenda</a:t>
            </a:r>
            <a:endParaRPr lang="en-US" sz="7200" dirty="0"/>
          </a:p>
        </p:txBody>
      </p:sp>
      <p:graphicFrame>
        <p:nvGraphicFramePr>
          <p:cNvPr id="4" name="Table 3"/>
          <p:cNvGraphicFramePr>
            <a:graphicFrameLocks noGrp="1"/>
          </p:cNvGraphicFramePr>
          <p:nvPr>
            <p:extLst>
              <p:ext uri="{D42A27DB-BD31-4B8C-83A1-F6EECF244321}">
                <p14:modId xmlns:p14="http://schemas.microsoft.com/office/powerpoint/2010/main" val="2033936585"/>
              </p:ext>
            </p:extLst>
          </p:nvPr>
        </p:nvGraphicFramePr>
        <p:xfrm>
          <a:off x="1063624" y="1752600"/>
          <a:ext cx="10439400" cy="4419600"/>
        </p:xfrm>
        <a:graphic>
          <a:graphicData uri="http://schemas.openxmlformats.org/drawingml/2006/table">
            <a:tbl>
              <a:tblPr/>
              <a:tblGrid>
                <a:gridCol w="1829443"/>
                <a:gridCol w="8609957"/>
              </a:tblGrid>
              <a:tr h="254053">
                <a:tc>
                  <a:txBody>
                    <a:bodyPr/>
                    <a:lstStyle/>
                    <a:p>
                      <a:pPr marL="0" marR="0" fontAlgn="t">
                        <a:spcBef>
                          <a:spcPts val="0"/>
                        </a:spcBef>
                        <a:spcAft>
                          <a:spcPts val="0"/>
                        </a:spcAft>
                      </a:pPr>
                      <a:r>
                        <a:rPr lang="en-US" sz="1600" b="1" dirty="0">
                          <a:effectLst/>
                          <a:latin typeface="Calibri" panose="020F0502020204030204" pitchFamily="34" charset="0"/>
                        </a:rPr>
                        <a:t>Time </a:t>
                      </a:r>
                      <a:endParaRPr lang="en-US" sz="1600" dirty="0">
                        <a:effectLst/>
                        <a:latin typeface="Calibri" panose="020F0502020204030204" pitchFamily="34" charset="0"/>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fontAlgn="t">
                        <a:spcBef>
                          <a:spcPts val="0"/>
                        </a:spcBef>
                        <a:spcAft>
                          <a:spcPts val="0"/>
                        </a:spcAft>
                      </a:pPr>
                      <a:r>
                        <a:rPr lang="en-US" sz="1600" b="1" dirty="0">
                          <a:effectLst/>
                          <a:latin typeface="Calibri" panose="020F0502020204030204" pitchFamily="34" charset="0"/>
                        </a:rPr>
                        <a:t>Session</a:t>
                      </a:r>
                      <a:endParaRPr lang="en-US" sz="1600" dirty="0">
                        <a:effectLst/>
                        <a:latin typeface="Calibri" panose="020F0502020204030204" pitchFamily="34" charset="0"/>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r>
              <a:tr h="254053">
                <a:tc>
                  <a:txBody>
                    <a:bodyPr/>
                    <a:lstStyle/>
                    <a:p>
                      <a:pPr marL="0" marR="0" fontAlgn="t">
                        <a:spcBef>
                          <a:spcPts val="0"/>
                        </a:spcBef>
                        <a:spcAft>
                          <a:spcPts val="0"/>
                        </a:spcAft>
                      </a:pPr>
                      <a:r>
                        <a:rPr lang="en-US" sz="1600" dirty="0">
                          <a:effectLst/>
                          <a:latin typeface="Calibri" panose="020F0502020204030204" pitchFamily="34" charset="0"/>
                        </a:rPr>
                        <a:t>8:30 - 9:00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fontAlgn="t">
                        <a:spcBef>
                          <a:spcPts val="0"/>
                        </a:spcBef>
                        <a:spcAft>
                          <a:spcPts val="0"/>
                        </a:spcAft>
                      </a:pPr>
                      <a:r>
                        <a:rPr lang="en-US" sz="1600">
                          <a:effectLst/>
                          <a:latin typeface="Calibri" panose="020F0502020204030204" pitchFamily="34" charset="0"/>
                        </a:rPr>
                        <a:t>Welcome and Coffee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r>
              <a:tr h="254053">
                <a:tc>
                  <a:txBody>
                    <a:bodyPr/>
                    <a:lstStyle/>
                    <a:p>
                      <a:pPr marL="0" marR="0" fontAlgn="t">
                        <a:spcBef>
                          <a:spcPts val="0"/>
                        </a:spcBef>
                        <a:spcAft>
                          <a:spcPts val="0"/>
                        </a:spcAft>
                      </a:pPr>
                      <a:r>
                        <a:rPr lang="en-US" sz="1600" dirty="0">
                          <a:effectLst/>
                          <a:latin typeface="Calibri" panose="020F0502020204030204" pitchFamily="34" charset="0"/>
                        </a:rPr>
                        <a:t>9:00 - </a:t>
                      </a:r>
                      <a:r>
                        <a:rPr lang="en-US" sz="1600" dirty="0" smtClean="0">
                          <a:effectLst/>
                          <a:latin typeface="Calibri" panose="020F0502020204030204" pitchFamily="34" charset="0"/>
                        </a:rPr>
                        <a:t>9:30</a:t>
                      </a:r>
                      <a:endParaRPr lang="en-US" sz="1600" dirty="0">
                        <a:effectLst/>
                        <a:latin typeface="Calibri" panose="020F0502020204030204" pitchFamily="34" charset="0"/>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fontAlgn="t">
                        <a:spcBef>
                          <a:spcPts val="0"/>
                        </a:spcBef>
                        <a:spcAft>
                          <a:spcPts val="0"/>
                        </a:spcAft>
                      </a:pPr>
                      <a:r>
                        <a:rPr lang="en-US" sz="1600" b="1" dirty="0" smtClean="0">
                          <a:effectLst/>
                          <a:latin typeface="Calibri" panose="020F0502020204030204" pitchFamily="34" charset="0"/>
                        </a:rPr>
                        <a:t>Keynote</a:t>
                      </a:r>
                      <a:endParaRPr lang="en-US" sz="1600" dirty="0">
                        <a:effectLst/>
                        <a:latin typeface="Calibri" panose="020F0502020204030204" pitchFamily="34" charset="0"/>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r>
              <a:tr h="254053">
                <a:tc>
                  <a:txBody>
                    <a:bodyPr/>
                    <a:lstStyle/>
                    <a:p>
                      <a:pPr marL="0" marR="0" fontAlgn="t">
                        <a:spcBef>
                          <a:spcPts val="0"/>
                        </a:spcBef>
                        <a:spcAft>
                          <a:spcPts val="0"/>
                        </a:spcAft>
                      </a:pPr>
                      <a:r>
                        <a:rPr lang="en-US" sz="1600" dirty="0" smtClean="0">
                          <a:effectLst/>
                          <a:latin typeface="Calibri" panose="020F0502020204030204" pitchFamily="34" charset="0"/>
                        </a:rPr>
                        <a:t>9:30 </a:t>
                      </a:r>
                      <a:r>
                        <a:rPr lang="en-US" sz="1600" dirty="0">
                          <a:effectLst/>
                          <a:latin typeface="Calibri" panose="020F0502020204030204" pitchFamily="34" charset="0"/>
                        </a:rPr>
                        <a:t>- </a:t>
                      </a:r>
                      <a:r>
                        <a:rPr lang="en-US" sz="1600" dirty="0" smtClean="0">
                          <a:effectLst/>
                          <a:latin typeface="Calibri" panose="020F0502020204030204" pitchFamily="34" charset="0"/>
                        </a:rPr>
                        <a:t>9:50</a:t>
                      </a:r>
                      <a:endParaRPr lang="en-US" sz="1600" dirty="0">
                        <a:effectLst/>
                        <a:latin typeface="Calibri" panose="020F0502020204030204" pitchFamily="34" charset="0"/>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fontAlgn="t">
                        <a:spcBef>
                          <a:spcPts val="0"/>
                        </a:spcBef>
                        <a:spcAft>
                          <a:spcPts val="0"/>
                        </a:spcAft>
                      </a:pPr>
                      <a:r>
                        <a:rPr lang="en-US" sz="1600" dirty="0" smtClean="0">
                          <a:effectLst/>
                          <a:latin typeface="Calibri" panose="020F0502020204030204" pitchFamily="34" charset="0"/>
                        </a:rPr>
                        <a:t>Get Full control of your App via Virtual Machines on Azure</a:t>
                      </a:r>
                      <a:endParaRPr lang="en-US" sz="1600" dirty="0">
                        <a:effectLst/>
                        <a:latin typeface="Calibri" panose="020F0502020204030204" pitchFamily="34" charset="0"/>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r>
              <a:tr h="254053">
                <a:tc>
                  <a:txBody>
                    <a:bodyPr/>
                    <a:lstStyle/>
                    <a:p>
                      <a:pPr marL="0" marR="0" fontAlgn="t">
                        <a:spcBef>
                          <a:spcPts val="0"/>
                        </a:spcBef>
                        <a:spcAft>
                          <a:spcPts val="0"/>
                        </a:spcAft>
                      </a:pPr>
                      <a:r>
                        <a:rPr lang="en-US" sz="1600" dirty="0" smtClean="0">
                          <a:effectLst/>
                          <a:latin typeface="Calibri" panose="020F0502020204030204" pitchFamily="34" charset="0"/>
                        </a:rPr>
                        <a:t>9:50 </a:t>
                      </a:r>
                      <a:r>
                        <a:rPr lang="en-US" sz="1600" dirty="0">
                          <a:effectLst/>
                          <a:latin typeface="Calibri" panose="020F0502020204030204" pitchFamily="34" charset="0"/>
                        </a:rPr>
                        <a:t>- </a:t>
                      </a:r>
                      <a:r>
                        <a:rPr lang="en-US" sz="1600" dirty="0" smtClean="0">
                          <a:effectLst/>
                          <a:latin typeface="Calibri" panose="020F0502020204030204" pitchFamily="34" charset="0"/>
                        </a:rPr>
                        <a:t>10:20</a:t>
                      </a:r>
                      <a:endParaRPr lang="en-US" sz="1600" dirty="0">
                        <a:effectLst/>
                        <a:latin typeface="Calibri" panose="020F0502020204030204" pitchFamily="34" charset="0"/>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fontAlgn="t">
                        <a:spcBef>
                          <a:spcPts val="0"/>
                        </a:spcBef>
                        <a:spcAft>
                          <a:spcPts val="0"/>
                        </a:spcAft>
                      </a:pPr>
                      <a:r>
                        <a:rPr lang="en-US" sz="1600" dirty="0">
                          <a:effectLst/>
                          <a:latin typeface="Calibri" panose="020F0502020204030204" pitchFamily="34" charset="0"/>
                        </a:rPr>
                        <a:t>Morning tea break</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r>
              <a:tr h="254053">
                <a:tc>
                  <a:txBody>
                    <a:bodyPr/>
                    <a:lstStyle/>
                    <a:p>
                      <a:pPr marL="0" marR="0" fontAlgn="t">
                        <a:spcBef>
                          <a:spcPts val="0"/>
                        </a:spcBef>
                        <a:spcAft>
                          <a:spcPts val="0"/>
                        </a:spcAft>
                      </a:pPr>
                      <a:r>
                        <a:rPr lang="en-US" sz="1600" dirty="0" smtClean="0">
                          <a:effectLst/>
                          <a:latin typeface="Calibri" panose="020F0502020204030204" pitchFamily="34" charset="0"/>
                        </a:rPr>
                        <a:t>10:20 </a:t>
                      </a:r>
                      <a:r>
                        <a:rPr lang="en-US" sz="1600" dirty="0">
                          <a:effectLst/>
                          <a:latin typeface="Calibri" panose="020F0502020204030204" pitchFamily="34" charset="0"/>
                        </a:rPr>
                        <a:t>- </a:t>
                      </a:r>
                      <a:r>
                        <a:rPr lang="en-US" sz="1600" dirty="0" smtClean="0">
                          <a:effectLst/>
                          <a:latin typeface="Calibri" panose="020F0502020204030204" pitchFamily="34" charset="0"/>
                        </a:rPr>
                        <a:t>10:45</a:t>
                      </a:r>
                      <a:endParaRPr lang="en-US" sz="1600" dirty="0">
                        <a:effectLst/>
                        <a:latin typeface="Calibri" panose="020F0502020204030204" pitchFamily="34" charset="0"/>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fontAlgn="t">
                        <a:spcBef>
                          <a:spcPts val="0"/>
                        </a:spcBef>
                        <a:spcAft>
                          <a:spcPts val="0"/>
                        </a:spcAft>
                      </a:pPr>
                      <a:r>
                        <a:rPr lang="en-US" sz="1600" b="1" dirty="0" smtClean="0">
                          <a:effectLst/>
                          <a:latin typeface="Calibri" panose="020F0502020204030204" pitchFamily="34" charset="0"/>
                        </a:rPr>
                        <a:t>Hands-on Demo: </a:t>
                      </a:r>
                      <a:r>
                        <a:rPr lang="en-US" sz="1600" dirty="0" smtClean="0">
                          <a:effectLst/>
                          <a:latin typeface="Calibri" panose="020F0502020204030204" pitchFamily="34" charset="0"/>
                        </a:rPr>
                        <a:t>Interacting with Virtual Machines 101</a:t>
                      </a:r>
                      <a:endParaRPr lang="en-US" sz="1600" dirty="0">
                        <a:effectLst/>
                        <a:latin typeface="Calibri" panose="020F0502020204030204" pitchFamily="34" charset="0"/>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r>
              <a:tr h="254053">
                <a:tc>
                  <a:txBody>
                    <a:bodyPr/>
                    <a:lstStyle/>
                    <a:p>
                      <a:pPr marL="0" marR="0" fontAlgn="t">
                        <a:spcBef>
                          <a:spcPts val="0"/>
                        </a:spcBef>
                        <a:spcAft>
                          <a:spcPts val="0"/>
                        </a:spcAft>
                      </a:pPr>
                      <a:r>
                        <a:rPr lang="en-US" sz="1600" dirty="0">
                          <a:effectLst/>
                          <a:latin typeface="Calibri" panose="020F0502020204030204" pitchFamily="34" charset="0"/>
                        </a:rPr>
                        <a:t>10:45 - 11:15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fontAlgn="t">
                        <a:spcBef>
                          <a:spcPts val="0"/>
                        </a:spcBef>
                        <a:spcAft>
                          <a:spcPts val="0"/>
                        </a:spcAft>
                      </a:pPr>
                      <a:r>
                        <a:rPr lang="en-US" sz="1600" b="1" dirty="0">
                          <a:effectLst/>
                          <a:latin typeface="Calibri" panose="020F0502020204030204" pitchFamily="34" charset="0"/>
                        </a:rPr>
                        <a:t>Hands-on Demo:</a:t>
                      </a:r>
                      <a:r>
                        <a:rPr lang="en-US" sz="1600" dirty="0">
                          <a:effectLst/>
                          <a:latin typeface="Calibri" panose="020F0502020204030204" pitchFamily="34" charset="0"/>
                        </a:rPr>
                        <a:t> </a:t>
                      </a:r>
                      <a:r>
                        <a:rPr lang="en-US" sz="1600" dirty="0" smtClean="0">
                          <a:effectLst/>
                          <a:latin typeface="Calibri" panose="020F0502020204030204" pitchFamily="34" charset="0"/>
                        </a:rPr>
                        <a:t>Create and Deploy your first Web App on Azure</a:t>
                      </a:r>
                      <a:endParaRPr lang="en-US" sz="1600" dirty="0">
                        <a:effectLst/>
                        <a:latin typeface="Calibri" panose="020F0502020204030204" pitchFamily="34" charset="0"/>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r>
              <a:tr h="254053">
                <a:tc>
                  <a:txBody>
                    <a:bodyPr/>
                    <a:lstStyle/>
                    <a:p>
                      <a:pPr marL="0" marR="0" fontAlgn="t">
                        <a:spcBef>
                          <a:spcPts val="0"/>
                        </a:spcBef>
                        <a:spcAft>
                          <a:spcPts val="0"/>
                        </a:spcAft>
                      </a:pPr>
                      <a:r>
                        <a:rPr lang="en-US" sz="1600" dirty="0">
                          <a:effectLst/>
                          <a:latin typeface="Calibri" panose="020F0502020204030204" pitchFamily="34" charset="0"/>
                        </a:rPr>
                        <a:t>11:15 - 11:40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fontAlgn="t">
                        <a:spcBef>
                          <a:spcPts val="0"/>
                        </a:spcBef>
                        <a:spcAft>
                          <a:spcPts val="0"/>
                        </a:spcAft>
                      </a:pPr>
                      <a:r>
                        <a:rPr lang="en-US" sz="1600" dirty="0">
                          <a:effectLst/>
                          <a:latin typeface="Calibri" panose="020F0502020204030204" pitchFamily="34" charset="0"/>
                        </a:rPr>
                        <a:t>How can Azure Storage help manage your Data?</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r>
              <a:tr h="254053">
                <a:tc>
                  <a:txBody>
                    <a:bodyPr/>
                    <a:lstStyle/>
                    <a:p>
                      <a:pPr marL="0" marR="0" fontAlgn="t">
                        <a:spcBef>
                          <a:spcPts val="0"/>
                        </a:spcBef>
                        <a:spcAft>
                          <a:spcPts val="0"/>
                        </a:spcAft>
                      </a:pPr>
                      <a:r>
                        <a:rPr lang="en-US" sz="1600" dirty="0">
                          <a:effectLst/>
                          <a:latin typeface="Calibri" panose="020F0502020204030204" pitchFamily="34" charset="0"/>
                        </a:rPr>
                        <a:t>11:40 - 12:15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fontAlgn="t">
                        <a:spcBef>
                          <a:spcPts val="0"/>
                        </a:spcBef>
                        <a:spcAft>
                          <a:spcPts val="0"/>
                        </a:spcAft>
                      </a:pPr>
                      <a:r>
                        <a:rPr lang="en-US" sz="1600" b="1" dirty="0">
                          <a:effectLst/>
                          <a:latin typeface="Calibri" panose="020F0502020204030204" pitchFamily="34" charset="0"/>
                        </a:rPr>
                        <a:t>Hands-on Demo:</a:t>
                      </a:r>
                      <a:r>
                        <a:rPr lang="en-US" sz="1600" dirty="0">
                          <a:effectLst/>
                          <a:latin typeface="Calibri" panose="020F0502020204030204" pitchFamily="34" charset="0"/>
                        </a:rPr>
                        <a:t> </a:t>
                      </a:r>
                      <a:r>
                        <a:rPr lang="en-US" sz="1600" dirty="0" smtClean="0">
                          <a:effectLst/>
                          <a:latin typeface="Calibri" panose="020F0502020204030204" pitchFamily="34" charset="0"/>
                        </a:rPr>
                        <a:t>Using</a:t>
                      </a:r>
                      <a:r>
                        <a:rPr lang="en-US" sz="1600" baseline="0" dirty="0" smtClean="0">
                          <a:effectLst/>
                          <a:latin typeface="Calibri" panose="020F0502020204030204" pitchFamily="34" charset="0"/>
                        </a:rPr>
                        <a:t> </a:t>
                      </a:r>
                      <a:r>
                        <a:rPr lang="en-US" sz="1600" dirty="0" smtClean="0">
                          <a:effectLst/>
                          <a:latin typeface="Calibri" panose="020F0502020204030204" pitchFamily="34" charset="0"/>
                        </a:rPr>
                        <a:t>Azure Storage</a:t>
                      </a:r>
                      <a:endParaRPr lang="en-US" sz="1600" dirty="0">
                        <a:effectLst/>
                        <a:latin typeface="Calibri" panose="020F0502020204030204" pitchFamily="34" charset="0"/>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r>
              <a:tr h="254053">
                <a:tc>
                  <a:txBody>
                    <a:bodyPr/>
                    <a:lstStyle/>
                    <a:p>
                      <a:pPr marL="0" marR="0" fontAlgn="t">
                        <a:spcBef>
                          <a:spcPts val="0"/>
                        </a:spcBef>
                        <a:spcAft>
                          <a:spcPts val="0"/>
                        </a:spcAft>
                      </a:pPr>
                      <a:r>
                        <a:rPr lang="en-US" sz="1600" dirty="0">
                          <a:effectLst/>
                          <a:latin typeface="Calibri" panose="020F0502020204030204" pitchFamily="34" charset="0"/>
                        </a:rPr>
                        <a:t>12:15 - 1:15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fontAlgn="t">
                        <a:spcBef>
                          <a:spcPts val="0"/>
                        </a:spcBef>
                        <a:spcAft>
                          <a:spcPts val="0"/>
                        </a:spcAft>
                      </a:pPr>
                      <a:r>
                        <a:rPr lang="en-US" sz="1600" dirty="0">
                          <a:effectLst/>
                          <a:latin typeface="Calibri" panose="020F0502020204030204" pitchFamily="34" charset="0"/>
                        </a:rPr>
                        <a:t>Lunch</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r>
              <a:tr h="254053">
                <a:tc>
                  <a:txBody>
                    <a:bodyPr/>
                    <a:lstStyle/>
                    <a:p>
                      <a:pPr marL="0" marR="0" fontAlgn="t">
                        <a:spcBef>
                          <a:spcPts val="0"/>
                        </a:spcBef>
                        <a:spcAft>
                          <a:spcPts val="0"/>
                        </a:spcAft>
                      </a:pPr>
                      <a:r>
                        <a:rPr lang="en-US" sz="1600" dirty="0">
                          <a:effectLst/>
                          <a:latin typeface="Calibri" panose="020F0502020204030204" pitchFamily="34" charset="0"/>
                        </a:rPr>
                        <a:t>1:15 - 1:45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rowSpan="2">
                  <a:txBody>
                    <a:bodyPr/>
                    <a:lstStyle/>
                    <a:p>
                      <a:pPr marL="0" marR="0" fontAlgn="t">
                        <a:spcBef>
                          <a:spcPts val="0"/>
                        </a:spcBef>
                        <a:spcAft>
                          <a:spcPts val="0"/>
                        </a:spcAft>
                      </a:pPr>
                      <a:r>
                        <a:rPr lang="en-US" sz="1600" b="1" dirty="0">
                          <a:effectLst/>
                          <a:latin typeface="Calibri" panose="020F0502020204030204" pitchFamily="34" charset="0"/>
                        </a:rPr>
                        <a:t>Hands-on:</a:t>
                      </a:r>
                      <a:r>
                        <a:rPr lang="en-US" sz="1600" dirty="0">
                          <a:effectLst/>
                          <a:latin typeface="Calibri" panose="020F0502020204030204" pitchFamily="34" charset="0"/>
                        </a:rPr>
                        <a:t> </a:t>
                      </a:r>
                      <a:r>
                        <a:rPr lang="en-US" sz="1600" dirty="0" smtClean="0">
                          <a:effectLst/>
                          <a:latin typeface="Calibri" panose="020F0502020204030204" pitchFamily="34" charset="0"/>
                        </a:rPr>
                        <a:t>Azure API + Swagger + REST + Azure</a:t>
                      </a:r>
                      <a:r>
                        <a:rPr lang="en-US" sz="1600" baseline="0" dirty="0" smtClean="0">
                          <a:effectLst/>
                          <a:latin typeface="Calibri" panose="020F0502020204030204" pitchFamily="34" charset="0"/>
                        </a:rPr>
                        <a:t> SQL</a:t>
                      </a:r>
                      <a:endParaRPr lang="en-US" sz="1600" dirty="0">
                        <a:effectLst/>
                        <a:latin typeface="Calibri" panose="020F0502020204030204" pitchFamily="34" charset="0"/>
                      </a:endParaRPr>
                    </a:p>
                  </a:txBody>
                  <a:tcPr marL="38100" marR="38100" marT="25400" marB="254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r>
              <a:tr h="254053">
                <a:tc>
                  <a:txBody>
                    <a:bodyPr/>
                    <a:lstStyle/>
                    <a:p>
                      <a:pPr marL="0" marR="0" fontAlgn="t">
                        <a:spcBef>
                          <a:spcPts val="0"/>
                        </a:spcBef>
                        <a:spcAft>
                          <a:spcPts val="0"/>
                        </a:spcAft>
                      </a:pPr>
                      <a:r>
                        <a:rPr lang="en-US" sz="1600" dirty="0">
                          <a:effectLst/>
                          <a:latin typeface="Calibri" panose="020F0502020204030204" pitchFamily="34" charset="0"/>
                        </a:rPr>
                        <a:t>1:45 - 2:15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vMerge="1">
                  <a:txBody>
                    <a:bodyPr/>
                    <a:lstStyle/>
                    <a:p>
                      <a:pPr marL="0" marR="0" fontAlgn="t">
                        <a:spcBef>
                          <a:spcPts val="0"/>
                        </a:spcBef>
                        <a:spcAft>
                          <a:spcPts val="0"/>
                        </a:spcAft>
                      </a:pPr>
                      <a:endParaRPr lang="en-US" sz="1600" dirty="0">
                        <a:effectLst/>
                        <a:latin typeface="Calibri" panose="020F0502020204030204" pitchFamily="34" charset="0"/>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r>
              <a:tr h="254053">
                <a:tc>
                  <a:txBody>
                    <a:bodyPr/>
                    <a:lstStyle/>
                    <a:p>
                      <a:pPr marL="0" marR="0" fontAlgn="t">
                        <a:spcBef>
                          <a:spcPts val="0"/>
                        </a:spcBef>
                        <a:spcAft>
                          <a:spcPts val="0"/>
                        </a:spcAft>
                      </a:pPr>
                      <a:r>
                        <a:rPr lang="en-US" sz="1600" dirty="0">
                          <a:effectLst/>
                          <a:latin typeface="Calibri" panose="020F0502020204030204" pitchFamily="34" charset="0"/>
                        </a:rPr>
                        <a:t>2:15 - 2:45</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fontAlgn="t">
                        <a:spcBef>
                          <a:spcPts val="0"/>
                        </a:spcBef>
                        <a:spcAft>
                          <a:spcPts val="0"/>
                        </a:spcAft>
                      </a:pPr>
                      <a:r>
                        <a:rPr lang="en-US" sz="1600" b="1" dirty="0">
                          <a:effectLst/>
                          <a:latin typeface="Calibri" panose="020F0502020204030204" pitchFamily="34" charset="0"/>
                        </a:rPr>
                        <a:t>Hands-on:</a:t>
                      </a:r>
                      <a:r>
                        <a:rPr lang="en-US" sz="1600" dirty="0">
                          <a:effectLst/>
                          <a:latin typeface="Calibri" panose="020F0502020204030204" pitchFamily="34" charset="0"/>
                        </a:rPr>
                        <a:t> </a:t>
                      </a:r>
                      <a:r>
                        <a:rPr lang="en-US" sz="1600" dirty="0" smtClean="0">
                          <a:effectLst/>
                          <a:latin typeface="Calibri" panose="020F0502020204030204" pitchFamily="34" charset="0"/>
                        </a:rPr>
                        <a:t>Azure</a:t>
                      </a:r>
                      <a:r>
                        <a:rPr lang="en-US" sz="1600" baseline="0" dirty="0" smtClean="0">
                          <a:effectLst/>
                          <a:latin typeface="Calibri" panose="020F0502020204030204" pitchFamily="34" charset="0"/>
                        </a:rPr>
                        <a:t> </a:t>
                      </a:r>
                      <a:r>
                        <a:rPr lang="en-US" sz="1600" dirty="0" smtClean="0">
                          <a:effectLst/>
                          <a:latin typeface="Calibri" panose="020F0502020204030204" pitchFamily="34" charset="0"/>
                        </a:rPr>
                        <a:t>Web Apps</a:t>
                      </a:r>
                      <a:endParaRPr lang="en-US" sz="1600" dirty="0">
                        <a:effectLst/>
                        <a:latin typeface="Calibri" panose="020F0502020204030204" pitchFamily="34" charset="0"/>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r>
              <a:tr h="254053">
                <a:tc>
                  <a:txBody>
                    <a:bodyPr/>
                    <a:lstStyle/>
                    <a:p>
                      <a:pPr marL="0" marR="0" fontAlgn="t">
                        <a:spcBef>
                          <a:spcPts val="0"/>
                        </a:spcBef>
                        <a:spcAft>
                          <a:spcPts val="0"/>
                        </a:spcAft>
                      </a:pPr>
                      <a:r>
                        <a:rPr lang="en-US" sz="1600">
                          <a:effectLst/>
                          <a:latin typeface="Calibri" panose="020F0502020204030204" pitchFamily="34" charset="0"/>
                        </a:rPr>
                        <a:t>2:45 - 3:30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fontAlgn="t">
                        <a:spcBef>
                          <a:spcPts val="0"/>
                        </a:spcBef>
                        <a:spcAft>
                          <a:spcPts val="0"/>
                        </a:spcAft>
                      </a:pPr>
                      <a:r>
                        <a:rPr lang="en-US" sz="1600" b="1" dirty="0">
                          <a:effectLst/>
                          <a:latin typeface="Calibri" panose="020F0502020204030204" pitchFamily="34" charset="0"/>
                        </a:rPr>
                        <a:t>Hands-on:</a:t>
                      </a:r>
                      <a:r>
                        <a:rPr lang="en-US" sz="1600" dirty="0">
                          <a:effectLst/>
                          <a:latin typeface="Calibri" panose="020F0502020204030204" pitchFamily="34" charset="0"/>
                        </a:rPr>
                        <a:t> Release Management in Azure and Deploying the above project(s) to Azure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r>
              <a:tr h="254053">
                <a:tc>
                  <a:txBody>
                    <a:bodyPr/>
                    <a:lstStyle/>
                    <a:p>
                      <a:pPr marL="0" marR="0" fontAlgn="t">
                        <a:spcBef>
                          <a:spcPts val="0"/>
                        </a:spcBef>
                        <a:spcAft>
                          <a:spcPts val="0"/>
                        </a:spcAft>
                      </a:pPr>
                      <a:r>
                        <a:rPr lang="en-US" sz="1600">
                          <a:effectLst/>
                          <a:latin typeface="Calibri" panose="020F0502020204030204" pitchFamily="34" charset="0"/>
                        </a:rPr>
                        <a:t>3:30 - 4:00</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fontAlgn="t">
                        <a:spcBef>
                          <a:spcPts val="0"/>
                        </a:spcBef>
                        <a:spcAft>
                          <a:spcPts val="0"/>
                        </a:spcAft>
                      </a:pPr>
                      <a:r>
                        <a:rPr lang="en-US" sz="1600" dirty="0">
                          <a:effectLst/>
                          <a:latin typeface="Calibri" panose="020F0502020204030204" pitchFamily="34" charset="0"/>
                        </a:rPr>
                        <a:t>Q &amp; A </a:t>
                      </a:r>
                      <a:r>
                        <a:rPr lang="en-US" sz="1600" dirty="0" smtClean="0">
                          <a:effectLst/>
                          <a:latin typeface="Calibri" panose="020F0502020204030204" pitchFamily="34" charset="0"/>
                        </a:rPr>
                        <a:t>+ Competition + </a:t>
                      </a:r>
                      <a:r>
                        <a:rPr lang="en-US" sz="1600" dirty="0">
                          <a:effectLst/>
                          <a:latin typeface="Calibri" panose="020F0502020204030204" pitchFamily="34" charset="0"/>
                        </a:rPr>
                        <a:t>Closing</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13337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38" y="5316397"/>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253436" y="4271972"/>
            <a:ext cx="11652678" cy="949052"/>
            <a:chOff x="253436" y="4478338"/>
            <a:chExt cx="11652678" cy="949052"/>
          </a:xfrm>
        </p:grpSpPr>
        <p:grpSp>
          <p:nvGrpSpPr>
            <p:cNvPr id="218" name="Group 217"/>
            <p:cNvGrpSpPr/>
            <p:nvPr/>
          </p:nvGrpSpPr>
          <p:grpSpPr>
            <a:xfrm>
              <a:off x="253436" y="4478338"/>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253436" y="3205172"/>
            <a:ext cx="8306723" cy="968283"/>
            <a:chOff x="253436" y="3473419"/>
            <a:chExt cx="8306723" cy="968283"/>
          </a:xfrm>
        </p:grpSpPr>
        <p:grpSp>
          <p:nvGrpSpPr>
            <p:cNvPr id="226" name="Group 225"/>
            <p:cNvGrpSpPr/>
            <p:nvPr/>
          </p:nvGrpSpPr>
          <p:grpSpPr>
            <a:xfrm>
              <a:off x="253436" y="3473419"/>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smtClean="0"/>
              <a:t>Azure Preview Portal</a:t>
            </a:r>
            <a:endParaRPr lang="en-US" dirty="0"/>
          </a:p>
        </p:txBody>
      </p:sp>
      <p:sp>
        <p:nvSpPr>
          <p:cNvPr id="3" name="Text Placeholder 1"/>
          <p:cNvSpPr txBox="1">
            <a:spLocks/>
          </p:cNvSpPr>
          <p:nvPr/>
        </p:nvSpPr>
        <p:spPr>
          <a:xfrm>
            <a:off x="247076" y="1935348"/>
            <a:ext cx="8334267" cy="4331592"/>
          </a:xfrm>
          <a:prstGeom prst="rect">
            <a:avLst/>
          </a:prstGeom>
          <a:solidFill>
            <a:schemeClr val="accent1"/>
          </a:solidFill>
        </p:spPr>
        <p:txBody>
          <a:bodyPr/>
          <a:lst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FFFFFF"/>
              </a:buClr>
              <a:buNone/>
            </a:pPr>
            <a:r>
              <a:rPr lang="en-US" sz="3528" dirty="0">
                <a:gradFill>
                  <a:gsLst>
                    <a:gs pos="1250">
                      <a:srgbClr val="FFFFFF"/>
                    </a:gs>
                    <a:gs pos="100000">
                      <a:srgbClr val="FFFFFF"/>
                    </a:gs>
                  </a:gsLst>
                  <a:lin ang="5400000" scaled="0"/>
                </a:gradFill>
              </a:rPr>
              <a:t>Create and Configure Cloud Resources</a:t>
            </a:r>
          </a:p>
          <a:p>
            <a:pPr marL="448102" indent="-448102">
              <a:buClr>
                <a:srgbClr val="FFFFFF"/>
              </a:buClr>
              <a:buFont typeface="Arial" panose="020B0604020202020204" pitchFamily="34" charset="0"/>
              <a:buChar char="•"/>
            </a:pPr>
            <a:r>
              <a:rPr lang="en-US" sz="2156" dirty="0">
                <a:gradFill>
                  <a:gsLst>
                    <a:gs pos="1250">
                      <a:srgbClr val="FFFFFF"/>
                    </a:gs>
                    <a:gs pos="100000">
                      <a:srgbClr val="FFFFFF"/>
                    </a:gs>
                  </a:gsLst>
                  <a:lin ang="5400000" scaled="0"/>
                </a:gradFill>
              </a:rPr>
              <a:t>Virtual Machines, Virtual Networks, Web Apps, Mobile Apps etc..</a:t>
            </a:r>
          </a:p>
          <a:p>
            <a:pPr marL="0" indent="0">
              <a:buClr>
                <a:srgbClr val="FFFFFF"/>
              </a:buClr>
              <a:buNone/>
            </a:pPr>
            <a:r>
              <a:rPr lang="en-US" sz="3528" dirty="0">
                <a:gradFill>
                  <a:gsLst>
                    <a:gs pos="1250">
                      <a:srgbClr val="FFFFFF"/>
                    </a:gs>
                    <a:gs pos="100000">
                      <a:srgbClr val="FFFFFF"/>
                    </a:gs>
                  </a:gsLst>
                  <a:lin ang="5400000" scaled="0"/>
                </a:gradFill>
              </a:rPr>
              <a:t>Monitor Workloads and Configure Alerts</a:t>
            </a:r>
          </a:p>
          <a:p>
            <a:pPr marL="448102" indent="-448102">
              <a:buClr>
                <a:srgbClr val="FFFFFF"/>
              </a:buClr>
              <a:buFont typeface="Arial" panose="020B0604020202020204" pitchFamily="34" charset="0"/>
              <a:buChar char="•"/>
            </a:pPr>
            <a:r>
              <a:rPr lang="en-US" sz="2156" dirty="0">
                <a:gradFill>
                  <a:gsLst>
                    <a:gs pos="1250">
                      <a:srgbClr val="FFFFFF"/>
                    </a:gs>
                    <a:gs pos="100000">
                      <a:srgbClr val="FFFFFF"/>
                    </a:gs>
                  </a:gsLst>
                  <a:lin ang="5400000" scaled="0"/>
                </a:gradFill>
              </a:rPr>
              <a:t>Customizable Startboard and blades</a:t>
            </a:r>
          </a:p>
          <a:p>
            <a:pPr marL="0" indent="0">
              <a:buClr>
                <a:srgbClr val="FFFFFF"/>
              </a:buClr>
              <a:buNone/>
            </a:pPr>
            <a:r>
              <a:rPr lang="en-US" sz="3528" dirty="0">
                <a:gradFill>
                  <a:gsLst>
                    <a:gs pos="1250">
                      <a:srgbClr val="FFFFFF"/>
                    </a:gs>
                    <a:gs pos="100000">
                      <a:srgbClr val="FFFFFF"/>
                    </a:gs>
                  </a:gsLst>
                  <a:lin ang="5400000" scaled="0"/>
                </a:gradFill>
              </a:rPr>
              <a:t>Integrated DevOps Experience </a:t>
            </a:r>
          </a:p>
          <a:p>
            <a:pPr marL="448102" indent="-448102">
              <a:buClr>
                <a:srgbClr val="FFFFFF"/>
              </a:buClr>
              <a:buFont typeface="Arial" panose="020B0604020202020204" pitchFamily="34" charset="0"/>
              <a:buChar char="•"/>
            </a:pPr>
            <a:r>
              <a:rPr lang="en-US" sz="2156" dirty="0">
                <a:gradFill>
                  <a:gsLst>
                    <a:gs pos="1250">
                      <a:srgbClr val="FFFFFF"/>
                    </a:gs>
                    <a:gs pos="100000">
                      <a:srgbClr val="FFFFFF"/>
                    </a:gs>
                  </a:gsLst>
                  <a:lin ang="5400000" scaled="0"/>
                </a:gradFill>
              </a:rPr>
              <a:t>Continuous integration and deployment and configuration management </a:t>
            </a:r>
          </a:p>
          <a:p>
            <a:pPr marL="0" indent="0">
              <a:buClr>
                <a:srgbClr val="FFFFFF"/>
              </a:buClr>
              <a:buNone/>
            </a:pPr>
            <a:r>
              <a:rPr lang="en-US" sz="3528" dirty="0">
                <a:gradFill>
                  <a:gsLst>
                    <a:gs pos="1250">
                      <a:srgbClr val="FFFFFF"/>
                    </a:gs>
                    <a:gs pos="100000">
                      <a:srgbClr val="FFFFFF"/>
                    </a:gs>
                  </a:gsLst>
                  <a:lin ang="5400000" scaled="0"/>
                </a:gradFill>
              </a:rPr>
              <a:t>Integration with the Azure Market Place</a:t>
            </a:r>
          </a:p>
          <a:p>
            <a:pPr marL="448102" indent="-448102">
              <a:buClr>
                <a:srgbClr val="FFFFFF"/>
              </a:buClr>
              <a:buFont typeface="Arial" panose="020B0604020202020204" pitchFamily="34" charset="0"/>
              <a:buChar char="•"/>
            </a:pPr>
            <a:r>
              <a:rPr lang="en-US" sz="2156" dirty="0">
                <a:gradFill>
                  <a:gsLst>
                    <a:gs pos="1250">
                      <a:srgbClr val="FFFFFF"/>
                    </a:gs>
                    <a:gs pos="100000">
                      <a:srgbClr val="FFFFFF"/>
                    </a:gs>
                  </a:gsLst>
                  <a:lin ang="5400000" scaled="0"/>
                </a:gradFill>
              </a:rPr>
              <a:t>Easy access to Microsoft and Azure certified solutions</a:t>
            </a:r>
          </a:p>
        </p:txBody>
      </p:sp>
      <p:pic>
        <p:nvPicPr>
          <p:cNvPr id="4" name="Picture 3"/>
          <p:cNvPicPr>
            <a:picLocks noChangeAspect="1"/>
          </p:cNvPicPr>
          <p:nvPr/>
        </p:nvPicPr>
        <p:blipFill>
          <a:blip r:embed="rId3"/>
          <a:stretch>
            <a:fillRect/>
          </a:stretch>
        </p:blipFill>
        <p:spPr>
          <a:xfrm>
            <a:off x="8110843" y="3429000"/>
            <a:ext cx="3876945" cy="2471088"/>
          </a:xfrm>
          <a:prstGeom prst="rect">
            <a:avLst/>
          </a:prstGeom>
        </p:spPr>
      </p:pic>
    </p:spTree>
    <p:extLst>
      <p:ext uri="{BB962C8B-B14F-4D97-AF65-F5344CB8AC3E}">
        <p14:creationId xmlns:p14="http://schemas.microsoft.com/office/powerpoint/2010/main" val="380822753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8012" y="1447800"/>
            <a:ext cx="11031571" cy="2387600"/>
          </a:xfrm>
        </p:spPr>
        <p:txBody>
          <a:bodyPr/>
          <a:lstStyle/>
          <a:p>
            <a:pPr algn="ctr"/>
            <a:r>
              <a:rPr lang="en-US" sz="8000" dirty="0" smtClean="0"/>
              <a:t>Some Key Azure Features</a:t>
            </a:r>
            <a:endParaRPr lang="en-US" sz="8000" dirty="0"/>
          </a:p>
        </p:txBody>
      </p:sp>
    </p:spTree>
    <p:extLst>
      <p:ext uri="{BB962C8B-B14F-4D97-AF65-F5344CB8AC3E}">
        <p14:creationId xmlns:p14="http://schemas.microsoft.com/office/powerpoint/2010/main" val="16990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sz="3136" dirty="0"/>
          </a:p>
          <a:p>
            <a:r>
              <a:rPr lang="en-US" sz="3136" dirty="0"/>
              <a:t>Integrated offering for building intelligent web and mobile apps</a:t>
            </a:r>
          </a:p>
          <a:p>
            <a:pPr lvl="1">
              <a:buFont typeface="Courier New" panose="02070309020205020404" pitchFamily="49" charset="0"/>
              <a:buChar char="o"/>
            </a:pPr>
            <a:r>
              <a:rPr lang="en-US" sz="1960" dirty="0">
                <a:latin typeface="+mj-lt"/>
              </a:rPr>
              <a:t>Web Apps – build web apps</a:t>
            </a:r>
          </a:p>
          <a:p>
            <a:pPr lvl="1">
              <a:buFont typeface="Courier New" panose="02070309020205020404" pitchFamily="49" charset="0"/>
              <a:buChar char="o"/>
            </a:pPr>
            <a:r>
              <a:rPr lang="en-US" sz="1960" dirty="0">
                <a:latin typeface="+mj-lt"/>
              </a:rPr>
              <a:t>Mobile Apps – build mobile apps for any device</a:t>
            </a:r>
          </a:p>
          <a:p>
            <a:pPr lvl="1">
              <a:buFont typeface="Courier New" panose="02070309020205020404" pitchFamily="49" charset="0"/>
              <a:buChar char="o"/>
            </a:pPr>
            <a:r>
              <a:rPr lang="en-US" sz="1960" dirty="0">
                <a:latin typeface="+mj-lt"/>
              </a:rPr>
              <a:t>Logic Apps – automate processes with durable cloud-based workflows</a:t>
            </a:r>
          </a:p>
          <a:p>
            <a:pPr lvl="1">
              <a:buFont typeface="Courier New" panose="02070309020205020404" pitchFamily="49" charset="0"/>
              <a:buChar char="o"/>
            </a:pPr>
            <a:r>
              <a:rPr lang="en-US" sz="1960" dirty="0">
                <a:latin typeface="+mj-lt"/>
              </a:rPr>
              <a:t>API Apps – build cloud APIs for Web/Mobile/Logic Apps to consume</a:t>
            </a:r>
          </a:p>
          <a:p>
            <a:r>
              <a:rPr lang="en-US" sz="3136" dirty="0"/>
              <a:t>Scale as your business grows</a:t>
            </a:r>
          </a:p>
          <a:p>
            <a:r>
              <a:rPr lang="en-US" sz="3136" dirty="0"/>
              <a:t>Connectors to common SaaS systems</a:t>
            </a:r>
          </a:p>
        </p:txBody>
      </p:sp>
      <p:sp>
        <p:nvSpPr>
          <p:cNvPr id="3" name="Title 2"/>
          <p:cNvSpPr>
            <a:spLocks noGrp="1"/>
          </p:cNvSpPr>
          <p:nvPr>
            <p:ph type="title"/>
          </p:nvPr>
        </p:nvSpPr>
        <p:spPr/>
        <p:txBody>
          <a:bodyPr/>
          <a:lstStyle/>
          <a:p>
            <a:r>
              <a:rPr lang="en-US" dirty="0" smtClean="0"/>
              <a:t>Azure App Service</a:t>
            </a:r>
            <a:endParaRPr lang="en-US" dirty="0"/>
          </a:p>
        </p:txBody>
      </p:sp>
      <p:pic>
        <p:nvPicPr>
          <p:cNvPr id="8" name="Picture 7"/>
          <p:cNvPicPr>
            <a:picLocks noChangeAspect="1"/>
          </p:cNvPicPr>
          <p:nvPr/>
        </p:nvPicPr>
        <p:blipFill>
          <a:blip r:embed="rId3"/>
          <a:stretch>
            <a:fillRect/>
          </a:stretch>
        </p:blipFill>
        <p:spPr>
          <a:xfrm>
            <a:off x="143391" y="2308761"/>
            <a:ext cx="3080273" cy="3098941"/>
          </a:xfrm>
          <a:prstGeom prst="rect">
            <a:avLst/>
          </a:prstGeom>
        </p:spPr>
      </p:pic>
    </p:spTree>
    <p:extLst>
      <p:ext uri="{BB962C8B-B14F-4D97-AF65-F5344CB8AC3E}">
        <p14:creationId xmlns:p14="http://schemas.microsoft.com/office/powerpoint/2010/main" val="226414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bg1"/>
                </a:solidFill>
              </a:rPr>
              <a:t>Try App Service Today</a:t>
            </a:r>
            <a:endParaRPr lang="en-US" sz="4400" dirty="0">
              <a:solidFill>
                <a:schemeClr val="bg1"/>
              </a:solidFill>
            </a:endParaRP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27</a:t>
            </a:fld>
            <a:endParaRPr lang="en-US"/>
          </a:p>
        </p:txBody>
      </p:sp>
      <p:pic>
        <p:nvPicPr>
          <p:cNvPr id="7" name="Picture 6" descr="Screen Clipping"/>
          <p:cNvPicPr>
            <a:picLocks noChangeAspect="1"/>
          </p:cNvPicPr>
          <p:nvPr/>
        </p:nvPicPr>
        <p:blipFill rotWithShape="1">
          <a:blip r:embed="rId2">
            <a:extLst>
              <a:ext uri="{28A0092B-C50C-407E-A947-70E740481C1C}">
                <a14:useLocalDpi xmlns:a14="http://schemas.microsoft.com/office/drawing/2010/main" val="0"/>
              </a:ext>
            </a:extLst>
          </a:blip>
          <a:srcRect b="1297"/>
          <a:stretch/>
        </p:blipFill>
        <p:spPr>
          <a:xfrm>
            <a:off x="989012" y="381000"/>
            <a:ext cx="9448800" cy="4876800"/>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0812" y="61094"/>
            <a:ext cx="3394904" cy="369332"/>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16051783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95682" y="505112"/>
            <a:ext cx="5077139" cy="2386640"/>
          </a:xfrm>
        </p:spPr>
        <p:txBody>
          <a:bodyPr/>
          <a:lstStyle/>
          <a:p>
            <a:r>
              <a:rPr lang="en-US" dirty="0" smtClean="0"/>
              <a:t>Resource Group</a:t>
            </a:r>
            <a:endParaRPr lang="en-US" dirty="0"/>
          </a:p>
        </p:txBody>
      </p:sp>
      <p:sp>
        <p:nvSpPr>
          <p:cNvPr id="3" name="Subtitle 2"/>
          <p:cNvSpPr>
            <a:spLocks noGrp="1"/>
          </p:cNvSpPr>
          <p:nvPr>
            <p:ph type="subTitle" idx="1"/>
          </p:nvPr>
        </p:nvSpPr>
        <p:spPr>
          <a:xfrm>
            <a:off x="5795681" y="3072551"/>
            <a:ext cx="5733406" cy="3337560"/>
          </a:xfrm>
        </p:spPr>
        <p:txBody>
          <a:bodyPr>
            <a:normAutofit/>
          </a:bodyPr>
          <a:lstStyle/>
          <a:p>
            <a:pPr marL="399892" indent="-399892">
              <a:buFont typeface="Wingdings" panose="05000000000000000000" pitchFamily="2" charset="2"/>
              <a:buChar char="à"/>
            </a:pPr>
            <a:r>
              <a:rPr lang="en-US" sz="2399" dirty="0">
                <a:solidFill>
                  <a:schemeClr val="tx1"/>
                </a:solidFill>
                <a:latin typeface="Segoe UI Light" panose="020B0502040204020203" pitchFamily="34" charset="0"/>
                <a:cs typeface="Segoe UI Light" panose="020B0502040204020203" pitchFamily="34" charset="0"/>
              </a:rPr>
              <a:t>container for multiple resources</a:t>
            </a:r>
          </a:p>
          <a:p>
            <a:pPr marL="399892" indent="-399892">
              <a:buFont typeface="Wingdings" panose="05000000000000000000" pitchFamily="2" charset="2"/>
              <a:buChar char="à"/>
            </a:pPr>
            <a:r>
              <a:rPr lang="en-US" sz="2399" dirty="0">
                <a:solidFill>
                  <a:schemeClr val="tx1"/>
                </a:solidFill>
                <a:latin typeface="Segoe UI Light" panose="020B0502040204020203" pitchFamily="34" charset="0"/>
                <a:cs typeface="Segoe UI Light" panose="020B0502040204020203" pitchFamily="34" charset="0"/>
              </a:rPr>
              <a:t>resources exist in one* resource group</a:t>
            </a:r>
          </a:p>
          <a:p>
            <a:pPr marL="399892" indent="-399892">
              <a:buFont typeface="Wingdings" panose="05000000000000000000" pitchFamily="2" charset="2"/>
              <a:buChar char="à"/>
            </a:pPr>
            <a:r>
              <a:rPr lang="en-US" sz="2399" dirty="0">
                <a:solidFill>
                  <a:schemeClr val="tx1"/>
                </a:solidFill>
                <a:latin typeface="Segoe UI Light" panose="020B0502040204020203" pitchFamily="34" charset="0"/>
                <a:cs typeface="Segoe UI Light" panose="020B0502040204020203" pitchFamily="34" charset="0"/>
              </a:rPr>
              <a:t>resource groups can span regions</a:t>
            </a:r>
          </a:p>
          <a:p>
            <a:pPr marL="399892" indent="-399892">
              <a:buFont typeface="Wingdings" panose="05000000000000000000" pitchFamily="2" charset="2"/>
              <a:buChar char="à"/>
            </a:pPr>
            <a:r>
              <a:rPr lang="en-US" sz="2399" dirty="0">
                <a:solidFill>
                  <a:schemeClr val="tx1"/>
                </a:solidFill>
                <a:latin typeface="Segoe UI Light" panose="020B0502040204020203" pitchFamily="34" charset="0"/>
                <a:cs typeface="Segoe UI Light" panose="020B0502040204020203" pitchFamily="34" charset="0"/>
              </a:rPr>
              <a:t>resource groups can span services</a:t>
            </a:r>
            <a:endParaRPr lang="en-US" dirty="0">
              <a:solidFill>
                <a:schemeClr val="tx1"/>
              </a:solidFill>
            </a:endParaRPr>
          </a:p>
        </p:txBody>
      </p:sp>
      <p:sp>
        <p:nvSpPr>
          <p:cNvPr id="9" name="Freeform 7"/>
          <p:cNvSpPr>
            <a:spLocks/>
          </p:cNvSpPr>
          <p:nvPr/>
        </p:nvSpPr>
        <p:spPr bwMode="auto">
          <a:xfrm>
            <a:off x="1586137" y="1986544"/>
            <a:ext cx="3059465" cy="3057882"/>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 name="Freeform 8"/>
          <p:cNvSpPr>
            <a:spLocks/>
          </p:cNvSpPr>
          <p:nvPr/>
        </p:nvSpPr>
        <p:spPr bwMode="auto">
          <a:xfrm>
            <a:off x="3114282" y="1935764"/>
            <a:ext cx="126949" cy="141231"/>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1" name="Freeform 9"/>
          <p:cNvSpPr>
            <a:spLocks/>
          </p:cNvSpPr>
          <p:nvPr/>
        </p:nvSpPr>
        <p:spPr bwMode="auto">
          <a:xfrm>
            <a:off x="1592484" y="3002135"/>
            <a:ext cx="149165" cy="147579"/>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2" name="Freeform 10"/>
          <p:cNvSpPr>
            <a:spLocks/>
          </p:cNvSpPr>
          <p:nvPr/>
        </p:nvSpPr>
        <p:spPr bwMode="auto">
          <a:xfrm>
            <a:off x="1202117" y="1786600"/>
            <a:ext cx="1307573" cy="1155235"/>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3" name="Freeform 11"/>
          <p:cNvSpPr>
            <a:spLocks/>
          </p:cNvSpPr>
          <p:nvPr/>
        </p:nvSpPr>
        <p:spPr bwMode="auto">
          <a:xfrm>
            <a:off x="1202117" y="1786600"/>
            <a:ext cx="1307573" cy="1155235"/>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4" name="Freeform 12"/>
          <p:cNvSpPr>
            <a:spLocks/>
          </p:cNvSpPr>
          <p:nvPr/>
        </p:nvSpPr>
        <p:spPr bwMode="auto">
          <a:xfrm>
            <a:off x="1360803" y="1959567"/>
            <a:ext cx="157099" cy="415758"/>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5" name="Freeform 13"/>
          <p:cNvSpPr>
            <a:spLocks/>
          </p:cNvSpPr>
          <p:nvPr/>
        </p:nvSpPr>
        <p:spPr bwMode="auto">
          <a:xfrm>
            <a:off x="1555986" y="2394367"/>
            <a:ext cx="777562" cy="385607"/>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6" name="Freeform 14"/>
          <p:cNvSpPr>
            <a:spLocks/>
          </p:cNvSpPr>
          <p:nvPr/>
        </p:nvSpPr>
        <p:spPr bwMode="auto">
          <a:xfrm>
            <a:off x="1865424" y="2102384"/>
            <a:ext cx="552227" cy="463363"/>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7" name="Freeform 15"/>
          <p:cNvSpPr>
            <a:spLocks/>
          </p:cNvSpPr>
          <p:nvPr/>
        </p:nvSpPr>
        <p:spPr bwMode="auto">
          <a:xfrm>
            <a:off x="1600418" y="1811989"/>
            <a:ext cx="238029" cy="23009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8" name="Freeform 16"/>
          <p:cNvSpPr>
            <a:spLocks/>
          </p:cNvSpPr>
          <p:nvPr/>
        </p:nvSpPr>
        <p:spPr bwMode="auto">
          <a:xfrm>
            <a:off x="1381432" y="2375325"/>
            <a:ext cx="174554" cy="439560"/>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9" name="Freeform 17"/>
          <p:cNvSpPr>
            <a:spLocks/>
          </p:cNvSpPr>
          <p:nvPr/>
        </p:nvSpPr>
        <p:spPr bwMode="auto">
          <a:xfrm>
            <a:off x="1460775" y="2042084"/>
            <a:ext cx="404649" cy="442735"/>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0" name="Freeform 18"/>
          <p:cNvSpPr>
            <a:spLocks/>
          </p:cNvSpPr>
          <p:nvPr/>
        </p:nvSpPr>
        <p:spPr bwMode="auto">
          <a:xfrm>
            <a:off x="1755931" y="1905614"/>
            <a:ext cx="552227" cy="244377"/>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1" name="Freeform 19"/>
          <p:cNvSpPr>
            <a:spLocks/>
          </p:cNvSpPr>
          <p:nvPr/>
        </p:nvSpPr>
        <p:spPr bwMode="auto">
          <a:xfrm>
            <a:off x="2059021" y="2251549"/>
            <a:ext cx="280874" cy="279287"/>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2" name="Freeform 20"/>
          <p:cNvSpPr>
            <a:spLocks/>
          </p:cNvSpPr>
          <p:nvPr/>
        </p:nvSpPr>
        <p:spPr bwMode="auto">
          <a:xfrm>
            <a:off x="1808296" y="2562575"/>
            <a:ext cx="258659" cy="260245"/>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3" name="Freeform 21"/>
          <p:cNvSpPr>
            <a:spLocks/>
          </p:cNvSpPr>
          <p:nvPr/>
        </p:nvSpPr>
        <p:spPr bwMode="auto">
          <a:xfrm>
            <a:off x="1343347" y="2176967"/>
            <a:ext cx="395128" cy="39512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4" name="Freeform 22"/>
          <p:cNvSpPr>
            <a:spLocks/>
          </p:cNvSpPr>
          <p:nvPr/>
        </p:nvSpPr>
        <p:spPr bwMode="auto">
          <a:xfrm>
            <a:off x="3853759" y="1950046"/>
            <a:ext cx="431626" cy="987028"/>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5" name="Freeform 23"/>
          <p:cNvSpPr>
            <a:spLocks/>
          </p:cNvSpPr>
          <p:nvPr/>
        </p:nvSpPr>
        <p:spPr bwMode="auto">
          <a:xfrm>
            <a:off x="4280624" y="1950046"/>
            <a:ext cx="436387" cy="987028"/>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6" name="Oval 24"/>
          <p:cNvSpPr>
            <a:spLocks noChangeArrowheads="1"/>
          </p:cNvSpPr>
          <p:nvPr/>
        </p:nvSpPr>
        <p:spPr bwMode="auto">
          <a:xfrm>
            <a:off x="3853759" y="1794533"/>
            <a:ext cx="863252" cy="3110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7" name="Oval 25"/>
          <p:cNvSpPr>
            <a:spLocks noChangeArrowheads="1"/>
          </p:cNvSpPr>
          <p:nvPr/>
        </p:nvSpPr>
        <p:spPr bwMode="auto">
          <a:xfrm>
            <a:off x="3941037" y="1835792"/>
            <a:ext cx="688697" cy="206292"/>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8" name="Freeform 26"/>
          <p:cNvSpPr>
            <a:spLocks/>
          </p:cNvSpPr>
          <p:nvPr/>
        </p:nvSpPr>
        <p:spPr bwMode="auto">
          <a:xfrm>
            <a:off x="3941037" y="1835792"/>
            <a:ext cx="688697" cy="168207"/>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9" name="Freeform 27"/>
          <p:cNvSpPr>
            <a:spLocks noEditPoints="1"/>
          </p:cNvSpPr>
          <p:nvPr/>
        </p:nvSpPr>
        <p:spPr bwMode="auto">
          <a:xfrm>
            <a:off x="3971187" y="2299155"/>
            <a:ext cx="628396" cy="35387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0" name="Freeform 28"/>
          <p:cNvSpPr>
            <a:spLocks/>
          </p:cNvSpPr>
          <p:nvPr/>
        </p:nvSpPr>
        <p:spPr bwMode="auto">
          <a:xfrm>
            <a:off x="4050531" y="2362630"/>
            <a:ext cx="150752" cy="225335"/>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1" name="Freeform 29"/>
          <p:cNvSpPr>
            <a:spLocks/>
          </p:cNvSpPr>
          <p:nvPr/>
        </p:nvSpPr>
        <p:spPr bwMode="auto">
          <a:xfrm>
            <a:off x="4413921" y="2356282"/>
            <a:ext cx="87278" cy="8410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2" name="Freeform 30"/>
          <p:cNvSpPr>
            <a:spLocks/>
          </p:cNvSpPr>
          <p:nvPr/>
        </p:nvSpPr>
        <p:spPr bwMode="auto">
          <a:xfrm>
            <a:off x="4412334" y="2500686"/>
            <a:ext cx="103146" cy="9203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3" name="Freeform 31"/>
          <p:cNvSpPr>
            <a:spLocks/>
          </p:cNvSpPr>
          <p:nvPr/>
        </p:nvSpPr>
        <p:spPr bwMode="auto">
          <a:xfrm>
            <a:off x="3904539" y="4466808"/>
            <a:ext cx="760106" cy="22216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4" name="Freeform 32"/>
          <p:cNvSpPr>
            <a:spLocks noEditPoints="1"/>
          </p:cNvSpPr>
          <p:nvPr/>
        </p:nvSpPr>
        <p:spPr bwMode="auto">
          <a:xfrm>
            <a:off x="3704595" y="3616250"/>
            <a:ext cx="1163168" cy="850558"/>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5" name="Freeform 33"/>
          <p:cNvSpPr>
            <a:spLocks/>
          </p:cNvSpPr>
          <p:nvPr/>
        </p:nvSpPr>
        <p:spPr bwMode="auto">
          <a:xfrm>
            <a:off x="3791872" y="3705114"/>
            <a:ext cx="985440" cy="671242"/>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6" name="Freeform 34"/>
          <p:cNvSpPr>
            <a:spLocks/>
          </p:cNvSpPr>
          <p:nvPr/>
        </p:nvSpPr>
        <p:spPr bwMode="auto">
          <a:xfrm>
            <a:off x="3791872" y="3705114"/>
            <a:ext cx="985440" cy="671242"/>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7" name="Freeform 35"/>
          <p:cNvSpPr>
            <a:spLocks/>
          </p:cNvSpPr>
          <p:nvPr/>
        </p:nvSpPr>
        <p:spPr bwMode="auto">
          <a:xfrm>
            <a:off x="3704595" y="3616250"/>
            <a:ext cx="1091760" cy="850558"/>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8" name="Freeform 36"/>
          <p:cNvSpPr>
            <a:spLocks/>
          </p:cNvSpPr>
          <p:nvPr/>
        </p:nvSpPr>
        <p:spPr bwMode="auto">
          <a:xfrm>
            <a:off x="3791871" y="3705114"/>
            <a:ext cx="901337" cy="671242"/>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9" name="Rectangle 37"/>
          <p:cNvSpPr>
            <a:spLocks noChangeArrowheads="1"/>
          </p:cNvSpPr>
          <p:nvPr/>
        </p:nvSpPr>
        <p:spPr bwMode="auto">
          <a:xfrm>
            <a:off x="3904539" y="4619147"/>
            <a:ext cx="760106" cy="69822"/>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0" name="Oval 38"/>
          <p:cNvSpPr>
            <a:spLocks noChangeArrowheads="1"/>
          </p:cNvSpPr>
          <p:nvPr/>
        </p:nvSpPr>
        <p:spPr bwMode="auto">
          <a:xfrm>
            <a:off x="4264756" y="3647988"/>
            <a:ext cx="31737" cy="33324"/>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1" name="Freeform 39"/>
          <p:cNvSpPr>
            <a:spLocks/>
          </p:cNvSpPr>
          <p:nvPr/>
        </p:nvSpPr>
        <p:spPr bwMode="auto">
          <a:xfrm>
            <a:off x="4074333" y="3782870"/>
            <a:ext cx="418931" cy="245964"/>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2" name="Freeform 40"/>
          <p:cNvSpPr>
            <a:spLocks/>
          </p:cNvSpPr>
          <p:nvPr/>
        </p:nvSpPr>
        <p:spPr bwMode="auto">
          <a:xfrm>
            <a:off x="4045769" y="3949491"/>
            <a:ext cx="215813" cy="36815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3" name="Freeform 41"/>
          <p:cNvSpPr>
            <a:spLocks/>
          </p:cNvSpPr>
          <p:nvPr/>
        </p:nvSpPr>
        <p:spPr bwMode="auto">
          <a:xfrm>
            <a:off x="4307601" y="3951078"/>
            <a:ext cx="215813" cy="366565"/>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4" name="Freeform 42"/>
          <p:cNvSpPr>
            <a:spLocks/>
          </p:cNvSpPr>
          <p:nvPr/>
        </p:nvSpPr>
        <p:spPr bwMode="auto">
          <a:xfrm>
            <a:off x="1298916" y="3847932"/>
            <a:ext cx="1113975" cy="780736"/>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5" name="Freeform 43"/>
          <p:cNvSpPr>
            <a:spLocks/>
          </p:cNvSpPr>
          <p:nvPr/>
        </p:nvSpPr>
        <p:spPr bwMode="auto">
          <a:xfrm>
            <a:off x="1298916" y="3678137"/>
            <a:ext cx="1113975" cy="16979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6" name="Rectangle 44"/>
          <p:cNvSpPr>
            <a:spLocks noChangeArrowheads="1"/>
          </p:cNvSpPr>
          <p:nvPr/>
        </p:nvSpPr>
        <p:spPr bwMode="auto">
          <a:xfrm>
            <a:off x="1627395" y="4090722"/>
            <a:ext cx="206292" cy="125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7" name="Rectangle 45"/>
          <p:cNvSpPr>
            <a:spLocks noChangeArrowheads="1"/>
          </p:cNvSpPr>
          <p:nvPr/>
        </p:nvSpPr>
        <p:spPr bwMode="auto">
          <a:xfrm>
            <a:off x="1627395" y="4090722"/>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8" name="Rectangle 46"/>
          <p:cNvSpPr>
            <a:spLocks noChangeArrowheads="1"/>
          </p:cNvSpPr>
          <p:nvPr/>
        </p:nvSpPr>
        <p:spPr bwMode="auto">
          <a:xfrm>
            <a:off x="1627395" y="3925688"/>
            <a:ext cx="206292" cy="123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9" name="Rectangle 47"/>
          <p:cNvSpPr>
            <a:spLocks noChangeArrowheads="1"/>
          </p:cNvSpPr>
          <p:nvPr/>
        </p:nvSpPr>
        <p:spPr bwMode="auto">
          <a:xfrm>
            <a:off x="1627395" y="3925688"/>
            <a:ext cx="206292" cy="12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0" name="Rectangle 48"/>
          <p:cNvSpPr>
            <a:spLocks noChangeArrowheads="1"/>
          </p:cNvSpPr>
          <p:nvPr/>
        </p:nvSpPr>
        <p:spPr bwMode="auto">
          <a:xfrm>
            <a:off x="1627395" y="4255756"/>
            <a:ext cx="206292" cy="125362"/>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1" name="Rectangle 49"/>
          <p:cNvSpPr>
            <a:spLocks noChangeArrowheads="1"/>
          </p:cNvSpPr>
          <p:nvPr/>
        </p:nvSpPr>
        <p:spPr bwMode="auto">
          <a:xfrm>
            <a:off x="1627395" y="4255756"/>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2" name="Rectangle 50"/>
          <p:cNvSpPr>
            <a:spLocks noChangeArrowheads="1"/>
          </p:cNvSpPr>
          <p:nvPr/>
        </p:nvSpPr>
        <p:spPr bwMode="auto">
          <a:xfrm>
            <a:off x="1874946" y="4255756"/>
            <a:ext cx="206292" cy="125362"/>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3" name="Rectangle 51"/>
          <p:cNvSpPr>
            <a:spLocks noChangeArrowheads="1"/>
          </p:cNvSpPr>
          <p:nvPr/>
        </p:nvSpPr>
        <p:spPr bwMode="auto">
          <a:xfrm>
            <a:off x="1874946" y="4090722"/>
            <a:ext cx="206292" cy="125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4" name="Rectangle 52"/>
          <p:cNvSpPr>
            <a:spLocks noChangeArrowheads="1"/>
          </p:cNvSpPr>
          <p:nvPr/>
        </p:nvSpPr>
        <p:spPr bwMode="auto">
          <a:xfrm>
            <a:off x="1874946" y="4090722"/>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5" name="Rectangle 53"/>
          <p:cNvSpPr>
            <a:spLocks noChangeArrowheads="1"/>
          </p:cNvSpPr>
          <p:nvPr/>
        </p:nvSpPr>
        <p:spPr bwMode="auto">
          <a:xfrm>
            <a:off x="1874946" y="3925688"/>
            <a:ext cx="206292" cy="123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6" name="Rectangle 54"/>
          <p:cNvSpPr>
            <a:spLocks noChangeArrowheads="1"/>
          </p:cNvSpPr>
          <p:nvPr/>
        </p:nvSpPr>
        <p:spPr bwMode="auto">
          <a:xfrm>
            <a:off x="1874946" y="3925688"/>
            <a:ext cx="206292" cy="12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7" name="Rectangle 55"/>
          <p:cNvSpPr>
            <a:spLocks noChangeArrowheads="1"/>
          </p:cNvSpPr>
          <p:nvPr/>
        </p:nvSpPr>
        <p:spPr bwMode="auto">
          <a:xfrm>
            <a:off x="1381432" y="3925688"/>
            <a:ext cx="206292" cy="123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8" name="Rectangle 56"/>
          <p:cNvSpPr>
            <a:spLocks noChangeArrowheads="1"/>
          </p:cNvSpPr>
          <p:nvPr/>
        </p:nvSpPr>
        <p:spPr bwMode="auto">
          <a:xfrm>
            <a:off x="1381432" y="3925688"/>
            <a:ext cx="206292" cy="12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9" name="Rectangle 57"/>
          <p:cNvSpPr>
            <a:spLocks noChangeArrowheads="1"/>
          </p:cNvSpPr>
          <p:nvPr/>
        </p:nvSpPr>
        <p:spPr bwMode="auto">
          <a:xfrm>
            <a:off x="1381432" y="4090722"/>
            <a:ext cx="206292" cy="125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0" name="Rectangle 58"/>
          <p:cNvSpPr>
            <a:spLocks noChangeArrowheads="1"/>
          </p:cNvSpPr>
          <p:nvPr/>
        </p:nvSpPr>
        <p:spPr bwMode="auto">
          <a:xfrm>
            <a:off x="1381432" y="4090722"/>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1" name="Rectangle 59"/>
          <p:cNvSpPr>
            <a:spLocks noChangeArrowheads="1"/>
          </p:cNvSpPr>
          <p:nvPr/>
        </p:nvSpPr>
        <p:spPr bwMode="auto">
          <a:xfrm>
            <a:off x="1381432" y="4255756"/>
            <a:ext cx="206292" cy="125362"/>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2" name="Rectangle 60"/>
          <p:cNvSpPr>
            <a:spLocks noChangeArrowheads="1"/>
          </p:cNvSpPr>
          <p:nvPr/>
        </p:nvSpPr>
        <p:spPr bwMode="auto">
          <a:xfrm>
            <a:off x="1381432" y="4255756"/>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3" name="Rectangle 61"/>
          <p:cNvSpPr>
            <a:spLocks noChangeArrowheads="1"/>
          </p:cNvSpPr>
          <p:nvPr/>
        </p:nvSpPr>
        <p:spPr bwMode="auto">
          <a:xfrm>
            <a:off x="1381432" y="4422376"/>
            <a:ext cx="206292" cy="122188"/>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4" name="Rectangle 62"/>
          <p:cNvSpPr>
            <a:spLocks noChangeArrowheads="1"/>
          </p:cNvSpPr>
          <p:nvPr/>
        </p:nvSpPr>
        <p:spPr bwMode="auto">
          <a:xfrm>
            <a:off x="1381432" y="4422376"/>
            <a:ext cx="206292" cy="12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5" name="Rectangle 63"/>
          <p:cNvSpPr>
            <a:spLocks noChangeArrowheads="1"/>
          </p:cNvSpPr>
          <p:nvPr/>
        </p:nvSpPr>
        <p:spPr bwMode="auto">
          <a:xfrm>
            <a:off x="1627395" y="4422376"/>
            <a:ext cx="206292" cy="122188"/>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6" name="Rectangle 64"/>
          <p:cNvSpPr>
            <a:spLocks noChangeArrowheads="1"/>
          </p:cNvSpPr>
          <p:nvPr/>
        </p:nvSpPr>
        <p:spPr bwMode="auto">
          <a:xfrm>
            <a:off x="1874946" y="4422376"/>
            <a:ext cx="206292" cy="122188"/>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7" name="Rectangle 65"/>
          <p:cNvSpPr>
            <a:spLocks noChangeArrowheads="1"/>
          </p:cNvSpPr>
          <p:nvPr/>
        </p:nvSpPr>
        <p:spPr bwMode="auto">
          <a:xfrm>
            <a:off x="2124083" y="4255756"/>
            <a:ext cx="206292" cy="125362"/>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8" name="Rectangle 66"/>
          <p:cNvSpPr>
            <a:spLocks noChangeArrowheads="1"/>
          </p:cNvSpPr>
          <p:nvPr/>
        </p:nvSpPr>
        <p:spPr bwMode="auto">
          <a:xfrm>
            <a:off x="2124083" y="4090722"/>
            <a:ext cx="206292" cy="125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9" name="Rectangle 67"/>
          <p:cNvSpPr>
            <a:spLocks noChangeArrowheads="1"/>
          </p:cNvSpPr>
          <p:nvPr/>
        </p:nvSpPr>
        <p:spPr bwMode="auto">
          <a:xfrm>
            <a:off x="2124083" y="3925688"/>
            <a:ext cx="206292" cy="123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0" name="Rectangle 68"/>
          <p:cNvSpPr>
            <a:spLocks noChangeArrowheads="1"/>
          </p:cNvSpPr>
          <p:nvPr/>
        </p:nvSpPr>
        <p:spPr bwMode="auto">
          <a:xfrm>
            <a:off x="2124083" y="4422376"/>
            <a:ext cx="206292" cy="122188"/>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1" name="Freeform 69"/>
          <p:cNvSpPr>
            <a:spLocks noEditPoints="1"/>
          </p:cNvSpPr>
          <p:nvPr/>
        </p:nvSpPr>
        <p:spPr bwMode="auto">
          <a:xfrm>
            <a:off x="1333826" y="3678137"/>
            <a:ext cx="937834"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2" name="Freeform 70"/>
          <p:cNvSpPr>
            <a:spLocks/>
          </p:cNvSpPr>
          <p:nvPr/>
        </p:nvSpPr>
        <p:spPr bwMode="auto">
          <a:xfrm>
            <a:off x="1594072" y="3678137"/>
            <a:ext cx="36497"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3" name="Freeform 71"/>
          <p:cNvSpPr>
            <a:spLocks/>
          </p:cNvSpPr>
          <p:nvPr/>
        </p:nvSpPr>
        <p:spPr bwMode="auto">
          <a:xfrm>
            <a:off x="1336999" y="4628667"/>
            <a:ext cx="55541"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4" name="Freeform 72"/>
          <p:cNvSpPr>
            <a:spLocks noEditPoints="1"/>
          </p:cNvSpPr>
          <p:nvPr/>
        </p:nvSpPr>
        <p:spPr bwMode="auto">
          <a:xfrm>
            <a:off x="1298915" y="3847932"/>
            <a:ext cx="814059" cy="780736"/>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5" name="Freeform 73"/>
          <p:cNvSpPr>
            <a:spLocks/>
          </p:cNvSpPr>
          <p:nvPr/>
        </p:nvSpPr>
        <p:spPr bwMode="auto">
          <a:xfrm>
            <a:off x="1298916" y="3678137"/>
            <a:ext cx="969571" cy="16979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6" name="Freeform 74"/>
          <p:cNvSpPr>
            <a:spLocks/>
          </p:cNvSpPr>
          <p:nvPr/>
        </p:nvSpPr>
        <p:spPr bwMode="auto">
          <a:xfrm>
            <a:off x="1627395" y="4090722"/>
            <a:ext cx="206292" cy="125362"/>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7" name="Freeform 75"/>
          <p:cNvSpPr>
            <a:spLocks/>
          </p:cNvSpPr>
          <p:nvPr/>
        </p:nvSpPr>
        <p:spPr bwMode="auto">
          <a:xfrm>
            <a:off x="1627395" y="4090722"/>
            <a:ext cx="206292" cy="125362"/>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8" name="Rectangle 76"/>
          <p:cNvSpPr>
            <a:spLocks noChangeArrowheads="1"/>
          </p:cNvSpPr>
          <p:nvPr/>
        </p:nvSpPr>
        <p:spPr bwMode="auto">
          <a:xfrm>
            <a:off x="1627395" y="3925688"/>
            <a:ext cx="206292" cy="123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9" name="Rectangle 77"/>
          <p:cNvSpPr>
            <a:spLocks noChangeArrowheads="1"/>
          </p:cNvSpPr>
          <p:nvPr/>
        </p:nvSpPr>
        <p:spPr bwMode="auto">
          <a:xfrm>
            <a:off x="1627395" y="3925688"/>
            <a:ext cx="206292" cy="12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0" name="Freeform 78"/>
          <p:cNvSpPr>
            <a:spLocks/>
          </p:cNvSpPr>
          <p:nvPr/>
        </p:nvSpPr>
        <p:spPr bwMode="auto">
          <a:xfrm>
            <a:off x="1627395" y="4255756"/>
            <a:ext cx="107907" cy="115841"/>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1" name="Freeform 79"/>
          <p:cNvSpPr>
            <a:spLocks/>
          </p:cNvSpPr>
          <p:nvPr/>
        </p:nvSpPr>
        <p:spPr bwMode="auto">
          <a:xfrm>
            <a:off x="1627395" y="4255756"/>
            <a:ext cx="107907" cy="115841"/>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2" name="Freeform 80"/>
          <p:cNvSpPr>
            <a:spLocks/>
          </p:cNvSpPr>
          <p:nvPr/>
        </p:nvSpPr>
        <p:spPr bwMode="auto">
          <a:xfrm>
            <a:off x="1874946" y="4090722"/>
            <a:ext cx="12695" cy="12695"/>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3" name="Freeform 81"/>
          <p:cNvSpPr>
            <a:spLocks/>
          </p:cNvSpPr>
          <p:nvPr/>
        </p:nvSpPr>
        <p:spPr bwMode="auto">
          <a:xfrm>
            <a:off x="1874946" y="4090722"/>
            <a:ext cx="12695" cy="12695"/>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4" name="Freeform 82"/>
          <p:cNvSpPr>
            <a:spLocks/>
          </p:cNvSpPr>
          <p:nvPr/>
        </p:nvSpPr>
        <p:spPr bwMode="auto">
          <a:xfrm>
            <a:off x="1874946" y="3925688"/>
            <a:ext cx="165034" cy="123775"/>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5" name="Freeform 83"/>
          <p:cNvSpPr>
            <a:spLocks/>
          </p:cNvSpPr>
          <p:nvPr/>
        </p:nvSpPr>
        <p:spPr bwMode="auto">
          <a:xfrm>
            <a:off x="1874946" y="3925688"/>
            <a:ext cx="165034" cy="123775"/>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6" name="Rectangle 84"/>
          <p:cNvSpPr>
            <a:spLocks noChangeArrowheads="1"/>
          </p:cNvSpPr>
          <p:nvPr/>
        </p:nvSpPr>
        <p:spPr bwMode="auto">
          <a:xfrm>
            <a:off x="1381432" y="3925688"/>
            <a:ext cx="206292" cy="123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7" name="Rectangle 85"/>
          <p:cNvSpPr>
            <a:spLocks noChangeArrowheads="1"/>
          </p:cNvSpPr>
          <p:nvPr/>
        </p:nvSpPr>
        <p:spPr bwMode="auto">
          <a:xfrm>
            <a:off x="1381432" y="3925688"/>
            <a:ext cx="206292" cy="12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8" name="Rectangle 86"/>
          <p:cNvSpPr>
            <a:spLocks noChangeArrowheads="1"/>
          </p:cNvSpPr>
          <p:nvPr/>
        </p:nvSpPr>
        <p:spPr bwMode="auto">
          <a:xfrm>
            <a:off x="1381432" y="4090722"/>
            <a:ext cx="206292" cy="125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9" name="Rectangle 87"/>
          <p:cNvSpPr>
            <a:spLocks noChangeArrowheads="1"/>
          </p:cNvSpPr>
          <p:nvPr/>
        </p:nvSpPr>
        <p:spPr bwMode="auto">
          <a:xfrm>
            <a:off x="1381432" y="4090722"/>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90" name="Rectangle 88"/>
          <p:cNvSpPr>
            <a:spLocks noChangeArrowheads="1"/>
          </p:cNvSpPr>
          <p:nvPr/>
        </p:nvSpPr>
        <p:spPr bwMode="auto">
          <a:xfrm>
            <a:off x="1381432" y="4255756"/>
            <a:ext cx="206292" cy="125362"/>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91" name="Rectangle 89"/>
          <p:cNvSpPr>
            <a:spLocks noChangeArrowheads="1"/>
          </p:cNvSpPr>
          <p:nvPr/>
        </p:nvSpPr>
        <p:spPr bwMode="auto">
          <a:xfrm>
            <a:off x="1381432" y="4255756"/>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92" name="Freeform 90"/>
          <p:cNvSpPr>
            <a:spLocks/>
          </p:cNvSpPr>
          <p:nvPr/>
        </p:nvSpPr>
        <p:spPr bwMode="auto">
          <a:xfrm>
            <a:off x="1381432" y="4422376"/>
            <a:ext cx="201531" cy="122188"/>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93" name="Freeform 91"/>
          <p:cNvSpPr>
            <a:spLocks/>
          </p:cNvSpPr>
          <p:nvPr/>
        </p:nvSpPr>
        <p:spPr bwMode="auto">
          <a:xfrm>
            <a:off x="1381432" y="4422376"/>
            <a:ext cx="201531" cy="122188"/>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94" name="Rectangle 92"/>
          <p:cNvSpPr>
            <a:spLocks noChangeArrowheads="1"/>
          </p:cNvSpPr>
          <p:nvPr/>
        </p:nvSpPr>
        <p:spPr bwMode="auto">
          <a:xfrm>
            <a:off x="2360524" y="3321093"/>
            <a:ext cx="572857" cy="21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38"/>
            <a:r>
              <a:rPr lang="en-US" altLang="en-US" sz="1400" b="1">
                <a:solidFill>
                  <a:srgbClr val="FFFFFF"/>
                </a:solidFill>
                <a:latin typeface="Segoe UI Semibold" panose="020B0702040204020203" pitchFamily="34" charset="0"/>
              </a:rPr>
              <a:t>RESOU</a:t>
            </a:r>
            <a:endParaRPr lang="en-US" altLang="en-US" sz="1799">
              <a:solidFill>
                <a:srgbClr val="FFFFFF"/>
              </a:solidFill>
            </a:endParaRPr>
          </a:p>
        </p:txBody>
      </p:sp>
      <p:sp>
        <p:nvSpPr>
          <p:cNvPr id="95" name="Rectangle 93"/>
          <p:cNvSpPr>
            <a:spLocks noChangeArrowheads="1"/>
          </p:cNvSpPr>
          <p:nvPr/>
        </p:nvSpPr>
        <p:spPr bwMode="auto">
          <a:xfrm>
            <a:off x="2917512" y="3321093"/>
            <a:ext cx="114254" cy="21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38"/>
            <a:r>
              <a:rPr lang="en-US" altLang="en-US" sz="1400" b="1" dirty="0">
                <a:solidFill>
                  <a:srgbClr val="FFFFFF"/>
                </a:solidFill>
                <a:latin typeface="Segoe UI Semibold" panose="020B0702040204020203" pitchFamily="34" charset="0"/>
              </a:rPr>
              <a:t>R</a:t>
            </a:r>
            <a:endParaRPr lang="en-US" altLang="en-US" sz="1799" dirty="0">
              <a:solidFill>
                <a:srgbClr val="FFFFFF"/>
              </a:solidFill>
            </a:endParaRPr>
          </a:p>
        </p:txBody>
      </p:sp>
      <p:sp>
        <p:nvSpPr>
          <p:cNvPr id="96" name="Rectangle 94"/>
          <p:cNvSpPr>
            <a:spLocks noChangeArrowheads="1"/>
          </p:cNvSpPr>
          <p:nvPr/>
        </p:nvSpPr>
        <p:spPr bwMode="auto">
          <a:xfrm>
            <a:off x="3025418" y="3321093"/>
            <a:ext cx="385607" cy="21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38"/>
            <a:r>
              <a:rPr lang="en-US" altLang="en-US" sz="1400" b="1" dirty="0">
                <a:solidFill>
                  <a:srgbClr val="FFFFFF"/>
                </a:solidFill>
                <a:latin typeface="Segoe UI Semibold" panose="020B0702040204020203" pitchFamily="34" charset="0"/>
              </a:rPr>
              <a:t>CE G</a:t>
            </a:r>
            <a:endParaRPr lang="en-US" altLang="en-US" sz="1799" dirty="0">
              <a:solidFill>
                <a:srgbClr val="FFFFFF"/>
              </a:solidFill>
            </a:endParaRPr>
          </a:p>
        </p:txBody>
      </p:sp>
      <p:sp>
        <p:nvSpPr>
          <p:cNvPr id="97" name="Rectangle 95"/>
          <p:cNvSpPr>
            <a:spLocks noChangeArrowheads="1"/>
          </p:cNvSpPr>
          <p:nvPr/>
        </p:nvSpPr>
        <p:spPr bwMode="auto">
          <a:xfrm>
            <a:off x="3399917" y="3321093"/>
            <a:ext cx="114254" cy="21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38"/>
            <a:r>
              <a:rPr lang="en-US" altLang="en-US" sz="1400" b="1">
                <a:solidFill>
                  <a:srgbClr val="FFFFFF"/>
                </a:solidFill>
                <a:latin typeface="Segoe UI Semibold" panose="020B0702040204020203" pitchFamily="34" charset="0"/>
              </a:rPr>
              <a:t>R</a:t>
            </a:r>
            <a:endParaRPr lang="en-US" altLang="en-US" sz="1799">
              <a:solidFill>
                <a:srgbClr val="FFFFFF"/>
              </a:solidFill>
            </a:endParaRPr>
          </a:p>
        </p:txBody>
      </p:sp>
      <p:sp>
        <p:nvSpPr>
          <p:cNvPr id="98" name="Rectangle 96"/>
          <p:cNvSpPr>
            <a:spLocks noChangeArrowheads="1"/>
          </p:cNvSpPr>
          <p:nvPr/>
        </p:nvSpPr>
        <p:spPr bwMode="auto">
          <a:xfrm>
            <a:off x="3507824" y="3321093"/>
            <a:ext cx="372912" cy="21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38"/>
            <a:r>
              <a:rPr lang="en-US" altLang="en-US" sz="1400" b="1" dirty="0">
                <a:solidFill>
                  <a:srgbClr val="FFFFFF"/>
                </a:solidFill>
                <a:latin typeface="Segoe UI Semibold" panose="020B0702040204020203" pitchFamily="34" charset="0"/>
              </a:rPr>
              <a:t>OUP</a:t>
            </a:r>
            <a:endParaRPr lang="en-US" altLang="en-US" sz="1799" dirty="0">
              <a:solidFill>
                <a:srgbClr val="FFFFFF"/>
              </a:solidFill>
            </a:endParaRPr>
          </a:p>
        </p:txBody>
      </p:sp>
      <p:sp>
        <p:nvSpPr>
          <p:cNvPr id="99" name="Freeform 97"/>
          <p:cNvSpPr>
            <a:spLocks/>
          </p:cNvSpPr>
          <p:nvPr/>
        </p:nvSpPr>
        <p:spPr bwMode="auto">
          <a:xfrm>
            <a:off x="2754066" y="2026215"/>
            <a:ext cx="142817" cy="25390"/>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0" name="Freeform 98"/>
          <p:cNvSpPr>
            <a:spLocks/>
          </p:cNvSpPr>
          <p:nvPr/>
        </p:nvSpPr>
        <p:spPr bwMode="auto">
          <a:xfrm>
            <a:off x="2754066" y="2026215"/>
            <a:ext cx="44432" cy="25390"/>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1" name="Freeform 99"/>
          <p:cNvSpPr>
            <a:spLocks/>
          </p:cNvSpPr>
          <p:nvPr/>
        </p:nvSpPr>
        <p:spPr bwMode="auto">
          <a:xfrm>
            <a:off x="2819127" y="2026215"/>
            <a:ext cx="12695" cy="25390"/>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2" name="Freeform 100"/>
          <p:cNvSpPr>
            <a:spLocks/>
          </p:cNvSpPr>
          <p:nvPr/>
        </p:nvSpPr>
        <p:spPr bwMode="auto">
          <a:xfrm>
            <a:off x="2852451" y="2026215"/>
            <a:ext cx="44432" cy="25390"/>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3" name="Freeform 101"/>
          <p:cNvSpPr>
            <a:spLocks/>
          </p:cNvSpPr>
          <p:nvPr/>
        </p:nvSpPr>
        <p:spPr bwMode="auto">
          <a:xfrm>
            <a:off x="2795323" y="2026215"/>
            <a:ext cx="25390" cy="25390"/>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4" name="Freeform 102"/>
          <p:cNvSpPr>
            <a:spLocks/>
          </p:cNvSpPr>
          <p:nvPr/>
        </p:nvSpPr>
        <p:spPr bwMode="auto">
          <a:xfrm>
            <a:off x="2695351" y="1996065"/>
            <a:ext cx="120602" cy="87278"/>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5" name="Freeform 103"/>
          <p:cNvSpPr>
            <a:spLocks/>
          </p:cNvSpPr>
          <p:nvPr/>
        </p:nvSpPr>
        <p:spPr bwMode="auto">
          <a:xfrm>
            <a:off x="2830235" y="2026215"/>
            <a:ext cx="26977" cy="25390"/>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6" name="Freeform 104"/>
          <p:cNvSpPr>
            <a:spLocks/>
          </p:cNvSpPr>
          <p:nvPr/>
        </p:nvSpPr>
        <p:spPr bwMode="auto">
          <a:xfrm>
            <a:off x="2836583" y="1996065"/>
            <a:ext cx="122188" cy="87278"/>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7" name="Freeform 105"/>
          <p:cNvSpPr>
            <a:spLocks noEditPoints="1"/>
          </p:cNvSpPr>
          <p:nvPr/>
        </p:nvSpPr>
        <p:spPr bwMode="auto">
          <a:xfrm>
            <a:off x="2647745" y="1861181"/>
            <a:ext cx="357044" cy="357044"/>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 name="TextBox 3"/>
          <p:cNvSpPr txBox="1"/>
          <p:nvPr/>
        </p:nvSpPr>
        <p:spPr>
          <a:xfrm>
            <a:off x="10043669" y="6283230"/>
            <a:ext cx="2145156" cy="615361"/>
          </a:xfrm>
          <a:prstGeom prst="rect">
            <a:avLst/>
          </a:prstGeom>
          <a:noFill/>
        </p:spPr>
        <p:txBody>
          <a:bodyPr wrap="none" lIns="179238" tIns="143391" rIns="179238" bIns="143391" rtlCol="0">
            <a:spAutoFit/>
          </a:bodyPr>
          <a:lstStyle/>
          <a:p>
            <a:pPr defTabSz="914180">
              <a:lnSpc>
                <a:spcPct val="90000"/>
              </a:lnSpc>
              <a:spcAft>
                <a:spcPts val="588"/>
              </a:spcAft>
            </a:pPr>
            <a:r>
              <a:rPr lang="en-US" sz="2352" dirty="0">
                <a:gradFill>
                  <a:gsLst>
                    <a:gs pos="2917">
                      <a:srgbClr val="FFFFFF"/>
                    </a:gs>
                    <a:gs pos="30000">
                      <a:srgbClr val="FFFFFF"/>
                    </a:gs>
                  </a:gsLst>
                  <a:lin ang="5400000" scaled="0"/>
                </a:gradFill>
                <a:latin typeface="Segoe UI Light"/>
              </a:rPr>
              <a:t>*and only one</a:t>
            </a:r>
          </a:p>
        </p:txBody>
      </p:sp>
    </p:spTree>
    <p:extLst>
      <p:ext uri="{BB962C8B-B14F-4D97-AF65-F5344CB8AC3E}">
        <p14:creationId xmlns:p14="http://schemas.microsoft.com/office/powerpoint/2010/main" val="324944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06016" y="639676"/>
            <a:ext cx="11031571" cy="2386978"/>
          </a:xfrm>
        </p:spPr>
        <p:txBody>
          <a:bodyPr>
            <a:normAutofit/>
          </a:bodyPr>
          <a:lstStyle/>
          <a:p>
            <a:r>
              <a:rPr lang="en-US" sz="6598" dirty="0"/>
              <a:t>Azure </a:t>
            </a:r>
            <a:r>
              <a:rPr lang="en-US" altLang="zh-CN" sz="6598" dirty="0"/>
              <a:t>Virtual Machines</a:t>
            </a:r>
            <a:endParaRPr lang="en-US" sz="6598" dirty="0"/>
          </a:p>
        </p:txBody>
      </p:sp>
      <p:sp>
        <p:nvSpPr>
          <p:cNvPr id="6" name="Subtitle 5"/>
          <p:cNvSpPr>
            <a:spLocks noGrp="1"/>
          </p:cNvSpPr>
          <p:nvPr>
            <p:ph type="subTitle" idx="1"/>
          </p:nvPr>
        </p:nvSpPr>
        <p:spPr>
          <a:xfrm>
            <a:off x="606015" y="3358988"/>
            <a:ext cx="11031571" cy="3212443"/>
          </a:xfrm>
        </p:spPr>
        <p:txBody>
          <a:bodyPr>
            <a:noAutofit/>
          </a:bodyPr>
          <a:lstStyle/>
          <a:p>
            <a:r>
              <a:rPr lang="en-US" sz="3999" dirty="0">
                <a:solidFill>
                  <a:srgbClr val="92D050"/>
                </a:solidFill>
                <a:latin typeface="+mj-lt"/>
                <a:sym typeface="Wingdings" panose="05000000000000000000" pitchFamily="2" charset="2"/>
              </a:rPr>
              <a:t> </a:t>
            </a:r>
            <a:r>
              <a:rPr lang="en-US" sz="3999" dirty="0">
                <a:solidFill>
                  <a:schemeClr val="bg2"/>
                </a:solidFill>
                <a:latin typeface="+mj-lt"/>
              </a:rPr>
              <a:t>Launch Windows Server and Linux in minutes</a:t>
            </a:r>
          </a:p>
          <a:p>
            <a:r>
              <a:rPr lang="en-US" sz="3999" dirty="0">
                <a:solidFill>
                  <a:srgbClr val="92D050"/>
                </a:solidFill>
                <a:latin typeface="+mj-lt"/>
                <a:sym typeface="Wingdings" panose="05000000000000000000" pitchFamily="2" charset="2"/>
              </a:rPr>
              <a:t> </a:t>
            </a:r>
            <a:r>
              <a:rPr lang="en-US" sz="3999" dirty="0">
                <a:solidFill>
                  <a:schemeClr val="bg1"/>
                </a:solidFill>
                <a:latin typeface="+mj-lt"/>
              </a:rPr>
              <a:t>Scale from 1 to 1000s of VM Instances</a:t>
            </a:r>
          </a:p>
          <a:p>
            <a:r>
              <a:rPr lang="en-US" sz="3999" dirty="0">
                <a:solidFill>
                  <a:srgbClr val="92D050"/>
                </a:solidFill>
                <a:latin typeface="+mj-lt"/>
                <a:sym typeface="Wingdings" panose="05000000000000000000" pitchFamily="2" charset="2"/>
              </a:rPr>
              <a:t> </a:t>
            </a:r>
            <a:r>
              <a:rPr lang="en-US" sz="3999" dirty="0">
                <a:solidFill>
                  <a:schemeClr val="bg1"/>
                </a:solidFill>
                <a:latin typeface="+mj-lt"/>
                <a:sym typeface="Wingdings" panose="05000000000000000000" pitchFamily="2" charset="2"/>
              </a:rPr>
              <a:t>Save money with per-minute billing</a:t>
            </a:r>
          </a:p>
          <a:p>
            <a:r>
              <a:rPr lang="en-US" sz="3999" dirty="0">
                <a:solidFill>
                  <a:srgbClr val="92D050"/>
                </a:solidFill>
                <a:latin typeface="+mj-lt"/>
                <a:sym typeface="Wingdings" panose="05000000000000000000" pitchFamily="2" charset="2"/>
              </a:rPr>
              <a:t> </a:t>
            </a:r>
            <a:r>
              <a:rPr lang="en-US" sz="3999" dirty="0">
                <a:solidFill>
                  <a:schemeClr val="bg1"/>
                </a:solidFill>
                <a:latin typeface="+mj-lt"/>
                <a:sym typeface="Wingdings" panose="05000000000000000000" pitchFamily="2" charset="2"/>
              </a:rPr>
              <a:t>Open and extensible</a:t>
            </a:r>
            <a:endParaRPr lang="en-US" sz="3999" dirty="0">
              <a:solidFill>
                <a:schemeClr val="bg1"/>
              </a:solidFill>
              <a:latin typeface="+mj-lt"/>
            </a:endParaRPr>
          </a:p>
          <a:p>
            <a:endParaRPr lang="en-US" sz="3999" dirty="0">
              <a:solidFill>
                <a:schemeClr val="bg1"/>
              </a:solidFill>
              <a:latin typeface="+mj-lt"/>
            </a:endParaRPr>
          </a:p>
        </p:txBody>
      </p:sp>
    </p:spTree>
    <p:extLst>
      <p:ext uri="{BB962C8B-B14F-4D97-AF65-F5344CB8AC3E}">
        <p14:creationId xmlns:p14="http://schemas.microsoft.com/office/powerpoint/2010/main" val="271267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7200" dirty="0"/>
              <a:t>Why the cloud?</a:t>
            </a:r>
          </a:p>
        </p:txBody>
      </p:sp>
    </p:spTree>
    <p:extLst>
      <p:ext uri="{BB962C8B-B14F-4D97-AF65-F5344CB8AC3E}">
        <p14:creationId xmlns:p14="http://schemas.microsoft.com/office/powerpoint/2010/main" val="132914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Create new sites in seconds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Easily manage and scale your sites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Automatic load balancing and shared storage across instances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Scale out or up to reserved instances for improved performance and scale</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Built-in web jobs support</a:t>
            </a: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Use ASP.NET, ASP, PHP, </a:t>
            </a:r>
            <a:r>
              <a:rPr lang="en-US" sz="1799" dirty="0" smtClean="0">
                <a:solidFill>
                  <a:schemeClr val="bg1"/>
                </a:solidFill>
                <a:latin typeface="Segoe UI Light" panose="020B0502040204020203" pitchFamily="34" charset="0"/>
                <a:cs typeface="Segoe UI Light" panose="020B0502040204020203" pitchFamily="34" charset="0"/>
              </a:rPr>
              <a:t>Java, Node.js, Python</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SQL </a:t>
            </a:r>
            <a:r>
              <a:rPr lang="en-US" sz="1799" dirty="0" smtClean="0">
                <a:solidFill>
                  <a:schemeClr val="bg1"/>
                </a:solidFill>
                <a:latin typeface="Segoe UI Light" panose="020B0502040204020203" pitchFamily="34" charset="0"/>
                <a:cs typeface="Segoe UI Light" panose="020B0502040204020203" pitchFamily="34" charset="0"/>
              </a:rPr>
              <a:t>Database or </a:t>
            </a:r>
            <a:r>
              <a:rPr lang="en-US" sz="1799" dirty="0">
                <a:solidFill>
                  <a:schemeClr val="bg1"/>
                </a:solidFill>
                <a:latin typeface="Segoe UI Light" panose="020B0502040204020203" pitchFamily="34" charset="0"/>
                <a:cs typeface="Segoe UI Light" panose="020B0502040204020203" pitchFamily="34" charset="0"/>
              </a:rPr>
              <a:t>MySQL databases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VS and </a:t>
            </a:r>
            <a:r>
              <a:rPr lang="en-US" sz="1799" dirty="0" err="1">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Supports any Web development tool on any platform (Windows, OSX, Linux)</a:t>
            </a: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Rapid deployment for quick iteration</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Integrated source control with Team Foundation Server (TFS) and </a:t>
            </a:r>
            <a:r>
              <a:rPr lang="en-US" sz="1799" dirty="0" err="1">
                <a:solidFill>
                  <a:schemeClr val="bg1"/>
                </a:solidFill>
                <a:latin typeface="Segoe UI Light" panose="020B0502040204020203" pitchFamily="34" charset="0"/>
                <a:cs typeface="Segoe UI Light" panose="020B0502040204020203" pitchFamily="34" charset="0"/>
              </a:rPr>
              <a:t>Git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Built-in 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 access to request logs, failed requests diagnostics and diagnostics</a:t>
            </a:r>
          </a:p>
        </p:txBody>
      </p:sp>
      <p:sp>
        <p:nvSpPr>
          <p:cNvPr id="23" name="Text Placeholder 1"/>
          <p:cNvSpPr txBox="1">
            <a:spLocks/>
          </p:cNvSpPr>
          <p:nvPr/>
        </p:nvSpPr>
        <p:spPr>
          <a:xfrm>
            <a:off x="358609" y="6140055"/>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277594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xEl>
                                              <p:pRg st="4" end="4"/>
                                            </p:txEl>
                                          </p:spTgt>
                                        </p:tgtEl>
                                        <p:attrNameLst>
                                          <p:attrName>style.visibility</p:attrName>
                                        </p:attrNameLst>
                                      </p:cBhvr>
                                      <p:to>
                                        <p:strVal val="visible"/>
                                      </p:to>
                                    </p:set>
                                    <p:animEffect transition="in" filter="fade">
                                      <p:cBhvr>
                                        <p:cTn id="29" dur="500"/>
                                        <p:tgtEl>
                                          <p:spTgt spid="20">
                                            <p:txEl>
                                              <p:pRg st="4" end="4"/>
                                            </p:txEl>
                                          </p:spTgt>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1">
                                            <p:txEl>
                                              <p:pRg st="1" end="1"/>
                                            </p:txEl>
                                          </p:spTgt>
                                        </p:tgtEl>
                                        <p:attrNameLst>
                                          <p:attrName>style.visibility</p:attrName>
                                        </p:attrNameLst>
                                      </p:cBhvr>
                                      <p:to>
                                        <p:strVal val="visible"/>
                                      </p:to>
                                    </p:set>
                                    <p:animEffect transition="in" filter="fade">
                                      <p:cBhvr>
                                        <p:cTn id="41" dur="500"/>
                                        <p:tgtEl>
                                          <p:spTgt spid="21">
                                            <p:txEl>
                                              <p:pRg st="1" end="1"/>
                                            </p:txEl>
                                          </p:spTgt>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21">
                                            <p:txEl>
                                              <p:pRg st="2" end="2"/>
                                            </p:txEl>
                                          </p:spTgt>
                                        </p:tgtEl>
                                        <p:attrNameLst>
                                          <p:attrName>style.visibility</p:attrName>
                                        </p:attrNameLst>
                                      </p:cBhvr>
                                      <p:to>
                                        <p:strVal val="visible"/>
                                      </p:to>
                                    </p:set>
                                    <p:animEffect transition="in" filter="fade">
                                      <p:cBhvr>
                                        <p:cTn id="45" dur="500"/>
                                        <p:tgtEl>
                                          <p:spTgt spid="21">
                                            <p:txEl>
                                              <p:pRg st="2" end="2"/>
                                            </p:txEl>
                                          </p:spTgt>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1">
                                            <p:txEl>
                                              <p:pRg st="3" end="3"/>
                                            </p:txEl>
                                          </p:spTgt>
                                        </p:tgtEl>
                                        <p:attrNameLst>
                                          <p:attrName>style.visibility</p:attrName>
                                        </p:attrNameLst>
                                      </p:cBhvr>
                                      <p:to>
                                        <p:strVal val="visible"/>
                                      </p:to>
                                    </p:set>
                                    <p:animEffect transition="in" filter="fade">
                                      <p:cBhvr>
                                        <p:cTn id="49" dur="500"/>
                                        <p:tgtEl>
                                          <p:spTgt spid="21">
                                            <p:txEl>
                                              <p:pRg st="3" end="3"/>
                                            </p:txEl>
                                          </p:spTgt>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1">
                                            <p:txEl>
                                              <p:pRg st="4" end="4"/>
                                            </p:txEl>
                                          </p:spTgt>
                                        </p:tgtEl>
                                        <p:attrNameLst>
                                          <p:attrName>style.visibility</p:attrName>
                                        </p:attrNameLst>
                                      </p:cBhvr>
                                      <p:to>
                                        <p:strVal val="visible"/>
                                      </p:to>
                                    </p:set>
                                    <p:animEffect transition="in" filter="fade">
                                      <p:cBhvr>
                                        <p:cTn id="53" dur="500"/>
                                        <p:tgtEl>
                                          <p:spTgt spid="21">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childTnLst>
                          </p:cTn>
                        </p:par>
                        <p:par>
                          <p:cTn id="57" fill="hold">
                            <p:stCondLst>
                              <p:cond delay="5500"/>
                            </p:stCondLst>
                            <p:childTnLst>
                              <p:par>
                                <p:cTn id="58" presetID="10" presetClass="entr" presetSubtype="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fade">
                                      <p:cBhvr>
                                        <p:cTn id="60" dur="500"/>
                                        <p:tgtEl>
                                          <p:spTgt spid="22">
                                            <p:txEl>
                                              <p:pRg st="0" end="0"/>
                                            </p:txEl>
                                          </p:spTgt>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22">
                                            <p:txEl>
                                              <p:pRg st="1" end="1"/>
                                            </p:txEl>
                                          </p:spTgt>
                                        </p:tgtEl>
                                        <p:attrNameLst>
                                          <p:attrName>style.visibility</p:attrName>
                                        </p:attrNameLst>
                                      </p:cBhvr>
                                      <p:to>
                                        <p:strVal val="visible"/>
                                      </p:to>
                                    </p:set>
                                    <p:animEffect transition="in" filter="fade">
                                      <p:cBhvr>
                                        <p:cTn id="64" dur="500"/>
                                        <p:tgtEl>
                                          <p:spTgt spid="22">
                                            <p:txEl>
                                              <p:pRg st="1" end="1"/>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22">
                                            <p:txEl>
                                              <p:pRg st="2" end="2"/>
                                            </p:txEl>
                                          </p:spTgt>
                                        </p:tgtEl>
                                        <p:attrNameLst>
                                          <p:attrName>style.visibility</p:attrName>
                                        </p:attrNameLst>
                                      </p:cBhvr>
                                      <p:to>
                                        <p:strVal val="visible"/>
                                      </p:to>
                                    </p:set>
                                    <p:animEffect transition="in" filter="fade">
                                      <p:cBhvr>
                                        <p:cTn id="68" dur="500"/>
                                        <p:tgtEl>
                                          <p:spTgt spid="22">
                                            <p:txEl>
                                              <p:pRg st="2" end="2"/>
                                            </p:txEl>
                                          </p:spTgt>
                                        </p:tgtEl>
                                      </p:cBhvr>
                                    </p:animEffect>
                                  </p:childTnLst>
                                </p:cTn>
                              </p:par>
                            </p:childTnLst>
                          </p:cTn>
                        </p:par>
                        <p:par>
                          <p:cTn id="69" fill="hold">
                            <p:stCondLst>
                              <p:cond delay="7000"/>
                            </p:stCondLst>
                            <p:childTnLst>
                              <p:par>
                                <p:cTn id="70" presetID="10" presetClass="entr" presetSubtype="0" fill="hold" grpId="0" nodeType="afterEffect">
                                  <p:stCondLst>
                                    <p:cond delay="0"/>
                                  </p:stCondLst>
                                  <p:childTnLst>
                                    <p:set>
                                      <p:cBhvr>
                                        <p:cTn id="71" dur="1" fill="hold">
                                          <p:stCondLst>
                                            <p:cond delay="0"/>
                                          </p:stCondLst>
                                        </p:cTn>
                                        <p:tgtEl>
                                          <p:spTgt spid="22">
                                            <p:txEl>
                                              <p:pRg st="3" end="3"/>
                                            </p:txEl>
                                          </p:spTgt>
                                        </p:tgtEl>
                                        <p:attrNameLst>
                                          <p:attrName>style.visibility</p:attrName>
                                        </p:attrNameLst>
                                      </p:cBhvr>
                                      <p:to>
                                        <p:strVal val="visible"/>
                                      </p:to>
                                    </p:set>
                                    <p:animEffect transition="in" filter="fade">
                                      <p:cBhvr>
                                        <p:cTn id="72"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smtClean="0"/>
              <a:t>On Demand Media Services</a:t>
            </a:r>
          </a:p>
          <a:p>
            <a:r>
              <a:rPr lang="en-US" sz="3200" smtClean="0"/>
              <a:t>Video-on-demand</a:t>
            </a:r>
          </a:p>
          <a:p>
            <a:pPr lvl="1"/>
            <a:r>
              <a:rPr lang="en-US" sz="1800" smtClean="0"/>
              <a:t>Ingest</a:t>
            </a:r>
          </a:p>
          <a:p>
            <a:pPr lvl="1"/>
            <a:r>
              <a:rPr lang="en-US" sz="1800" smtClean="0"/>
              <a:t>Encode</a:t>
            </a:r>
          </a:p>
          <a:p>
            <a:pPr lvl="1"/>
            <a:r>
              <a:rPr lang="en-US" sz="1800" smtClean="0"/>
              <a:t>Package</a:t>
            </a:r>
          </a:p>
          <a:p>
            <a:pPr lvl="1"/>
            <a:r>
              <a:rPr lang="en-US" sz="1800" smtClean="0"/>
              <a:t>Encrypt</a:t>
            </a:r>
          </a:p>
          <a:p>
            <a:pPr lvl="1"/>
            <a:r>
              <a:rPr lang="en-US" sz="1800" smtClean="0"/>
              <a:t>Delivery</a:t>
            </a:r>
          </a:p>
          <a:p>
            <a:r>
              <a:rPr lang="en-US" sz="3200" smtClean="0"/>
              <a:t>Live Streaming Support</a:t>
            </a:r>
          </a:p>
          <a:p>
            <a:r>
              <a:rPr lang="en-US" sz="3200" smtClean="0"/>
              <a:t>Office 365 Integration</a:t>
            </a:r>
            <a:endParaRPr lang="en-US" sz="3200" dirty="0" smtClean="0"/>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sz="quarter" idx="11"/>
          </p:nvPr>
        </p:nvSpPr>
        <p:spPr>
          <a:xfrm>
            <a:off x="269169" y="1647158"/>
            <a:ext cx="11652805" cy="4972439"/>
          </a:xfrm>
        </p:spPr>
        <p:txBody>
          <a:bodyPr/>
          <a:lstStyle/>
          <a:p>
            <a:endParaRPr lang="en-US" dirty="0" smtClean="0"/>
          </a:p>
          <a:p>
            <a:r>
              <a:rPr lang="en-US" sz="5398" b="1" dirty="0"/>
              <a:t>Vishesh Oberoi</a:t>
            </a:r>
          </a:p>
          <a:p>
            <a:r>
              <a:rPr lang="en-US" dirty="0" smtClean="0"/>
              <a:t>Software Developer, Datacom</a:t>
            </a:r>
          </a:p>
          <a:p>
            <a:r>
              <a:rPr lang="en-US" dirty="0" smtClean="0"/>
              <a:t>Email: </a:t>
            </a:r>
            <a:r>
              <a:rPr lang="en-US" sz="3999" dirty="0" smtClean="0"/>
              <a:t>vishesho@datacom.co.nz</a:t>
            </a:r>
            <a:endParaRPr lang="en-US" dirty="0" smtClean="0"/>
          </a:p>
          <a:p>
            <a:r>
              <a:rPr lang="en-US" dirty="0" smtClean="0"/>
              <a:t>Twitter: @</a:t>
            </a:r>
            <a:r>
              <a:rPr lang="en-US" dirty="0" err="1" smtClean="0"/>
              <a:t>ovishesh</a:t>
            </a:r>
            <a:endParaRPr lang="en-US" dirty="0" smtClean="0"/>
          </a:p>
          <a:p>
            <a:r>
              <a:rPr lang="en-US" dirty="0" smtClean="0"/>
              <a:t>http://visheshoberoi.com </a:t>
            </a:r>
            <a:endParaRPr lang="en-US" dirty="0"/>
          </a:p>
          <a:p>
            <a:endParaRPr lang="en-US" dirty="0" smtClean="0"/>
          </a:p>
        </p:txBody>
      </p:sp>
    </p:spTree>
    <p:extLst>
      <p:ext uri="{BB962C8B-B14F-4D97-AF65-F5344CB8AC3E}">
        <p14:creationId xmlns:p14="http://schemas.microsoft.com/office/powerpoint/2010/main" val="342780350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3212" y="609600"/>
            <a:ext cx="6934200" cy="917575"/>
          </a:xfrm>
        </p:spPr>
        <p:txBody>
          <a:bodyPr/>
          <a:lstStyle/>
          <a:p>
            <a:r>
              <a:rPr lang="en-US" dirty="0"/>
              <a:t>Why the cloud?</a:t>
            </a:r>
            <a:br>
              <a:rPr lang="en-US" dirty="0"/>
            </a:br>
            <a:endParaRPr lang="en-US" dirty="0"/>
          </a:p>
        </p:txBody>
      </p:sp>
      <p:grpSp>
        <p:nvGrpSpPr>
          <p:cNvPr id="23" name="Group 22"/>
          <p:cNvGrpSpPr/>
          <p:nvPr/>
        </p:nvGrpSpPr>
        <p:grpSpPr>
          <a:xfrm>
            <a:off x="8506765" y="1981200"/>
            <a:ext cx="3150247" cy="2891967"/>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4494212" y="1981200"/>
            <a:ext cx="3149413" cy="289196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455612" y="1981201"/>
            <a:ext cx="3021776" cy="2895600"/>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2253787"/>
            <a:ext cx="6018212" cy="1081833"/>
          </a:xfrm>
        </p:spPr>
        <p:txBody>
          <a:bodyPr>
            <a:noAutofit/>
          </a:bodyPr>
          <a:lstStyle/>
          <a:p>
            <a:r>
              <a:rPr lang="en-US" sz="7200" dirty="0"/>
              <a:t>Why the </a:t>
            </a:r>
            <a:r>
              <a:rPr lang="en-US" sz="7200" dirty="0" smtClean="0"/>
              <a:t>cloud</a:t>
            </a:r>
            <a:endParaRPr lang="en-US" sz="7200" dirty="0"/>
          </a:p>
        </p:txBody>
      </p:sp>
      <p:sp>
        <p:nvSpPr>
          <p:cNvPr id="3" name="Title 1"/>
          <p:cNvSpPr txBox="1">
            <a:spLocks/>
          </p:cNvSpPr>
          <p:nvPr/>
        </p:nvSpPr>
        <p:spPr>
          <a:xfrm>
            <a:off x="4722812" y="2253787"/>
            <a:ext cx="8077200" cy="1081833"/>
          </a:xfrm>
          <a:prstGeom prst="rect">
            <a:avLst/>
          </a:prstGeom>
        </p:spPr>
        <p:txBody>
          <a:bodyPr>
            <a:noAutofit/>
          </a:bodyPr>
          <a:lstStyle>
            <a:lvl1pPr algn="ctr" defTabSz="914180" rtl="0" eaLnBrk="1" latinLnBrk="0" hangingPunct="1">
              <a:lnSpc>
                <a:spcPct val="90000"/>
              </a:lnSpc>
              <a:spcBef>
                <a:spcPct val="0"/>
              </a:spcBef>
              <a:buNone/>
              <a:defRPr lang="en-US" sz="5400" b="0" kern="1200" cap="none" spc="0" baseline="0" dirty="0" smtClean="0">
                <a:ln w="3175">
                  <a:noFill/>
                </a:ln>
                <a:solidFill>
                  <a:schemeClr val="bg1"/>
                </a:solidFill>
                <a:effectLst/>
                <a:latin typeface="+mj-lt"/>
                <a:ea typeface="+mn-ea"/>
                <a:cs typeface="Segoe UI" pitchFamily="34" charset="0"/>
              </a:defRPr>
            </a:lvl1pPr>
          </a:lstStyle>
          <a:p>
            <a:r>
              <a:rPr lang="en-NZ" sz="7200" dirty="0" smtClean="0"/>
              <a:t>, </a:t>
            </a:r>
            <a:r>
              <a:rPr lang="en-NZ" sz="7200" b="1" u="sng" dirty="0" smtClean="0">
                <a:solidFill>
                  <a:schemeClr val="tx1"/>
                </a:solidFill>
              </a:rPr>
              <a:t>for </a:t>
            </a:r>
            <a:r>
              <a:rPr lang="en-NZ" sz="7200" b="1" u="sng" dirty="0" err="1" smtClean="0">
                <a:solidFill>
                  <a:schemeClr val="tx1"/>
                </a:solidFill>
              </a:rPr>
              <a:t>Startups</a:t>
            </a:r>
            <a:r>
              <a:rPr lang="en-NZ" sz="7200" dirty="0" smtClean="0"/>
              <a:t>?</a:t>
            </a:r>
            <a:endParaRPr lang="en-NZ" sz="7200" dirty="0"/>
          </a:p>
        </p:txBody>
      </p:sp>
    </p:spTree>
    <p:extLst>
      <p:ext uri="{BB962C8B-B14F-4D97-AF65-F5344CB8AC3E}">
        <p14:creationId xmlns:p14="http://schemas.microsoft.com/office/powerpoint/2010/main" val="283197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7012" y="2209800"/>
            <a:ext cx="6048375" cy="2971800"/>
          </a:xfrm>
          <a:prstGeom prst="rect">
            <a:avLst/>
          </a:prstGeom>
        </p:spPr>
      </p:pic>
      <p:sp>
        <p:nvSpPr>
          <p:cNvPr id="6" name="TextBox 5"/>
          <p:cNvSpPr txBox="1"/>
          <p:nvPr/>
        </p:nvSpPr>
        <p:spPr>
          <a:xfrm>
            <a:off x="113505" y="5181600"/>
            <a:ext cx="6275387" cy="572464"/>
          </a:xfrm>
          <a:prstGeom prst="rect">
            <a:avLst/>
          </a:prstGeom>
          <a:noFill/>
        </p:spPr>
        <p:txBody>
          <a:bodyPr wrap="square" lIns="182880" tIns="146304" rIns="182880" bIns="146304" rtlCol="0">
            <a:spAutoFit/>
          </a:bodyPr>
          <a:lstStyle/>
          <a:p>
            <a:pPr>
              <a:lnSpc>
                <a:spcPct val="90000"/>
              </a:lnSpc>
              <a:spcAft>
                <a:spcPts val="600"/>
              </a:spcAft>
            </a:pPr>
            <a:r>
              <a:rPr lang="en-NZ" sz="1000" dirty="0">
                <a:gradFill>
                  <a:gsLst>
                    <a:gs pos="2917">
                      <a:schemeClr val="tx1"/>
                    </a:gs>
                    <a:gs pos="30000">
                      <a:schemeClr val="tx1"/>
                    </a:gs>
                  </a:gsLst>
                  <a:lin ang="5400000" scaled="0"/>
                </a:gradFill>
              </a:rPr>
              <a:t>http://</a:t>
            </a:r>
            <a:r>
              <a:rPr lang="en-NZ" sz="1000" dirty="0" smtClean="0">
                <a:gradFill>
                  <a:gsLst>
                    <a:gs pos="2917">
                      <a:schemeClr val="tx1"/>
                    </a:gs>
                    <a:gs pos="30000">
                      <a:schemeClr val="tx1"/>
                    </a:gs>
                  </a:gsLst>
                  <a:lin ang="5400000" scaled="0"/>
                </a:gradFill>
              </a:rPr>
              <a:t>searchcloudcomputing.techtarget.com/feature/Cloud-and-startups-a-less-than-perfect-match-as-companies-grow</a:t>
            </a:r>
          </a:p>
        </p:txBody>
      </p:sp>
      <p:pic>
        <p:nvPicPr>
          <p:cNvPr id="7" name="Picture 6"/>
          <p:cNvPicPr>
            <a:picLocks noChangeAspect="1"/>
          </p:cNvPicPr>
          <p:nvPr/>
        </p:nvPicPr>
        <p:blipFill>
          <a:blip r:embed="rId4"/>
          <a:stretch>
            <a:fillRect/>
          </a:stretch>
        </p:blipFill>
        <p:spPr>
          <a:xfrm>
            <a:off x="6780212" y="1752600"/>
            <a:ext cx="5185295" cy="3758056"/>
          </a:xfrm>
          <a:prstGeom prst="rect">
            <a:avLst/>
          </a:prstGeom>
        </p:spPr>
      </p:pic>
      <p:sp>
        <p:nvSpPr>
          <p:cNvPr id="8" name="TextBox 7"/>
          <p:cNvSpPr txBox="1"/>
          <p:nvPr/>
        </p:nvSpPr>
        <p:spPr>
          <a:xfrm>
            <a:off x="6700317" y="5482857"/>
            <a:ext cx="5413895" cy="433965"/>
          </a:xfrm>
          <a:prstGeom prst="rect">
            <a:avLst/>
          </a:prstGeom>
          <a:noFill/>
        </p:spPr>
        <p:txBody>
          <a:bodyPr wrap="square" lIns="182880" tIns="146304" rIns="182880" bIns="146304" rtlCol="0">
            <a:spAutoFit/>
          </a:bodyPr>
          <a:lstStyle/>
          <a:p>
            <a:pPr>
              <a:lnSpc>
                <a:spcPct val="90000"/>
              </a:lnSpc>
              <a:spcAft>
                <a:spcPts val="600"/>
              </a:spcAft>
            </a:pPr>
            <a:r>
              <a:rPr lang="en-NZ" sz="1000" dirty="0">
                <a:gradFill>
                  <a:gsLst>
                    <a:gs pos="2917">
                      <a:schemeClr val="tx1"/>
                    </a:gs>
                    <a:gs pos="30000">
                      <a:schemeClr val="tx1"/>
                    </a:gs>
                  </a:gsLst>
                  <a:lin ang="5400000" scaled="0"/>
                </a:gradFill>
              </a:rPr>
              <a:t>http://tech.co/simple-case-startups-need-utilize-cloud-services-2015-04</a:t>
            </a:r>
            <a:endParaRPr lang="en-NZ" sz="10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692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114777" y="1446729"/>
            <a:ext cx="3559833" cy="3985986"/>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307">
                <a:lnSpc>
                  <a:spcPct val="90000"/>
                </a:lnSpc>
              </a:pPr>
              <a:r>
                <a:rPr lang="en-US" sz="1999" dirty="0">
                  <a:solidFill>
                    <a:srgbClr val="FFFFFF">
                      <a:lumMod val="50000"/>
                      <a:alpha val="99000"/>
                    </a:srgb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defTabSz="914126"/>
              <a:r>
                <a:rPr lang="en-US" sz="3599" dirty="0">
                  <a:solidFill>
                    <a:srgbClr val="FFFFFF">
                      <a:alpha val="99000"/>
                    </a:srgbClr>
                  </a:solidFill>
                </a:rPr>
                <a:t>consume</a:t>
              </a:r>
            </a:p>
          </p:txBody>
        </p:sp>
        <p:sp>
          <p:nvSpPr>
            <p:cNvPr id="24" name="TextBox 23"/>
            <p:cNvSpPr txBox="1"/>
            <p:nvPr/>
          </p:nvSpPr>
          <p:spPr>
            <a:xfrm>
              <a:off x="9035797" y="3364369"/>
              <a:ext cx="1595907" cy="938696"/>
            </a:xfrm>
            <a:prstGeom prst="rect">
              <a:avLst/>
            </a:prstGeom>
            <a:noFill/>
          </p:spPr>
          <p:txBody>
            <a:bodyPr wrap="none" lIns="121867" tIns="60933" rIns="121867" bIns="60933" rtlCol="0">
              <a:spAutoFit/>
            </a:bodyPr>
            <a:lstStyle>
              <a:defPPr>
                <a:defRPr lang="en-US"/>
              </a:defPPr>
              <a:lvl1pPr>
                <a:defRPr sz="5300">
                  <a:solidFill>
                    <a:schemeClr val="accent2">
                      <a:alpha val="99000"/>
                    </a:schemeClr>
                  </a:solidFill>
                  <a:latin typeface="Segoe" pitchFamily="34" charset="0"/>
                </a:defRPr>
              </a:lvl1pPr>
            </a:lstStyle>
            <a:p>
              <a:pPr defTabSz="914126"/>
              <a:r>
                <a:rPr lang="en-US" sz="5298" dirty="0" err="1">
                  <a:solidFill>
                    <a:srgbClr val="ED7D31">
                      <a:alpha val="99000"/>
                    </a:srgbClr>
                  </a:solidFill>
                  <a:latin typeface="Segoe UI Light" pitchFamily="34" charset="0"/>
                </a:rPr>
                <a:t>SaaS</a:t>
              </a:r>
              <a:endParaRPr lang="en-US" sz="5298" dirty="0">
                <a:solidFill>
                  <a:srgbClr val="ED7D31">
                    <a:alpha val="99000"/>
                  </a:srgbClr>
                </a:solidFill>
                <a:latin typeface="Segoe UI Light" pitchFamily="34" charset="0"/>
              </a:endParaRPr>
            </a:p>
          </p:txBody>
        </p:sp>
      </p:grpSp>
      <p:grpSp>
        <p:nvGrpSpPr>
          <p:cNvPr id="11" name="Group 10"/>
          <p:cNvGrpSpPr/>
          <p:nvPr/>
        </p:nvGrpSpPr>
        <p:grpSpPr>
          <a:xfrm>
            <a:off x="4316877" y="1446729"/>
            <a:ext cx="3559833" cy="3985986"/>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algn="ctr" defTabSz="1218307">
                <a:lnSpc>
                  <a:spcPct val="90000"/>
                </a:lnSpc>
              </a:pPr>
              <a:r>
                <a:rPr lang="en-US" sz="1999" dirty="0">
                  <a:solidFill>
                    <a:srgbClr val="FFFFFF">
                      <a:lumMod val="50000"/>
                      <a:alpha val="99000"/>
                    </a:srgb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defTabSz="914126"/>
              <a:r>
                <a:rPr lang="en-US" sz="3599" dirty="0">
                  <a:solidFill>
                    <a:srgbClr val="FFFFFF">
                      <a:alpha val="99000"/>
                    </a:srgbClr>
                  </a:solidFill>
                </a:rPr>
                <a:t>build</a:t>
              </a:r>
            </a:p>
          </p:txBody>
        </p:sp>
        <p:sp>
          <p:nvSpPr>
            <p:cNvPr id="30" name="TextBox 29"/>
            <p:cNvSpPr txBox="1"/>
            <p:nvPr/>
          </p:nvSpPr>
          <p:spPr>
            <a:xfrm>
              <a:off x="5267226" y="3350719"/>
              <a:ext cx="1594753" cy="938696"/>
            </a:xfrm>
            <a:prstGeom prst="rect">
              <a:avLst/>
            </a:prstGeom>
            <a:noFill/>
          </p:spPr>
          <p:txBody>
            <a:bodyPr wrap="none" lIns="121867" tIns="60933" rIns="121867" bIns="60933" rtlCol="0">
              <a:spAutoFit/>
            </a:bodyPr>
            <a:lstStyle>
              <a:defPPr>
                <a:defRPr lang="en-US"/>
              </a:defPPr>
              <a:lvl1pPr>
                <a:defRPr sz="5300">
                  <a:solidFill>
                    <a:schemeClr val="accent2">
                      <a:alpha val="99000"/>
                    </a:schemeClr>
                  </a:solidFill>
                  <a:latin typeface="Segoe" pitchFamily="34" charset="0"/>
                </a:defRPr>
              </a:lvl1pPr>
            </a:lstStyle>
            <a:p>
              <a:pPr defTabSz="914126"/>
              <a:r>
                <a:rPr lang="en-US" sz="5298" dirty="0" err="1">
                  <a:solidFill>
                    <a:srgbClr val="ED7D31">
                      <a:alpha val="99000"/>
                    </a:srgbClr>
                  </a:solidFill>
                  <a:latin typeface="Segoe UI Light" pitchFamily="34" charset="0"/>
                </a:rPr>
                <a:t>PaaS</a:t>
              </a:r>
              <a:endParaRPr lang="en-US" sz="5298" dirty="0">
                <a:solidFill>
                  <a:srgbClr val="ED7D31">
                    <a:alpha val="99000"/>
                  </a:srgbClr>
                </a:solidFill>
                <a:latin typeface="Segoe UI Light" pitchFamily="34" charset="0"/>
              </a:endParaRPr>
            </a:p>
          </p:txBody>
        </p:sp>
      </p:grpSp>
      <p:grpSp>
        <p:nvGrpSpPr>
          <p:cNvPr id="10" name="Group 9"/>
          <p:cNvGrpSpPr/>
          <p:nvPr/>
        </p:nvGrpSpPr>
        <p:grpSpPr>
          <a:xfrm>
            <a:off x="518977" y="1446729"/>
            <a:ext cx="3559833" cy="3985986"/>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algn="ctr" defTabSz="1218307">
                <a:lnSpc>
                  <a:spcPct val="90000"/>
                </a:lnSpc>
              </a:pPr>
              <a:r>
                <a:rPr lang="en-US" sz="1999" dirty="0">
                  <a:solidFill>
                    <a:srgbClr val="FFFFFF">
                      <a:lumMod val="50000"/>
                      <a:alpha val="99000"/>
                    </a:srgb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defTabSz="914126"/>
              <a:r>
                <a:rPr lang="en-US" sz="3599" dirty="0">
                  <a:solidFill>
                    <a:srgbClr val="FFFFFF">
                      <a:alpha val="99000"/>
                    </a:srgbClr>
                  </a:solidFill>
                </a:rPr>
                <a:t>host</a:t>
              </a:r>
              <a:endParaRPr lang="en-US" sz="1600" dirty="0">
                <a:solidFill>
                  <a:srgbClr val="FFFFFF">
                    <a:alpha val="99000"/>
                  </a:srgbClr>
                </a:solidFill>
              </a:endParaRPr>
            </a:p>
          </p:txBody>
        </p:sp>
        <p:sp>
          <p:nvSpPr>
            <p:cNvPr id="36" name="TextBox 35"/>
            <p:cNvSpPr txBox="1"/>
            <p:nvPr/>
          </p:nvSpPr>
          <p:spPr>
            <a:xfrm>
              <a:off x="1566806" y="3337070"/>
              <a:ext cx="1411562" cy="938696"/>
            </a:xfrm>
            <a:prstGeom prst="rect">
              <a:avLst/>
            </a:prstGeom>
            <a:noFill/>
          </p:spPr>
          <p:txBody>
            <a:bodyPr wrap="none" lIns="121867" tIns="60933" rIns="121867" bIns="60933" rtlCol="0">
              <a:spAutoFit/>
            </a:bodyPr>
            <a:lstStyle/>
            <a:p>
              <a:pPr defTabSz="914126"/>
              <a:r>
                <a:rPr lang="en-US" sz="5298" dirty="0" err="1">
                  <a:solidFill>
                    <a:srgbClr val="ED7D31">
                      <a:alpha val="99000"/>
                    </a:srgbClr>
                  </a:solidFill>
                  <a:latin typeface="Segoe UI Light" pitchFamily="34" charset="0"/>
                </a:rPr>
                <a:t>IaaS</a:t>
              </a:r>
              <a:endParaRPr lang="en-US" sz="5298" dirty="0">
                <a:solidFill>
                  <a:srgbClr val="ED7D31">
                    <a:alpha val="99000"/>
                  </a:srgbClr>
                </a:solidFill>
                <a:latin typeface="Segoe UI Light" pitchFamily="34" charset="0"/>
              </a:endParaRPr>
            </a:p>
          </p:txBody>
        </p:sp>
      </p:grpSp>
    </p:spTree>
    <p:extLst>
      <p:ext uri="{BB962C8B-B14F-4D97-AF65-F5344CB8AC3E}">
        <p14:creationId xmlns:p14="http://schemas.microsoft.com/office/powerpoint/2010/main" val="386323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Props1.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3.xml><?xml version="1.0" encoding="utf-8"?>
<ds:datastoreItem xmlns:ds="http://schemas.openxmlformats.org/officeDocument/2006/customXml" ds:itemID="{E9A13FED-9D9A-42D4-BBF4-345F4CCBDD0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fee586e5-3c92-48eb-9898-42915e590ad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3659</Words>
  <Application>Microsoft Office PowerPoint</Application>
  <PresentationFormat>Custom</PresentationFormat>
  <Paragraphs>574</Paragraphs>
  <Slides>40</Slides>
  <Notes>30</Notes>
  <HiddenSlides>1</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40</vt:i4>
      </vt:variant>
    </vt:vector>
  </HeadingPairs>
  <TitlesOfParts>
    <vt:vector size="53" baseType="lpstr">
      <vt:lpstr>メイリオ</vt:lpstr>
      <vt:lpstr>Arial</vt:lpstr>
      <vt:lpstr>Calibri</vt:lpstr>
      <vt:lpstr>Consolas</vt:lpstr>
      <vt:lpstr>Courier New</vt:lpstr>
      <vt:lpstr>Segoe Light</vt:lpstr>
      <vt:lpstr>Segoe UI</vt:lpstr>
      <vt:lpstr>Segoe UI Light</vt:lpstr>
      <vt:lpstr>Segoe UI Semibold</vt:lpstr>
      <vt:lpstr>Wingdings</vt:lpstr>
      <vt:lpstr>Azure Event</vt:lpstr>
      <vt:lpstr>5-30610_Microsoft_Ignite_Keynote_Template</vt:lpstr>
      <vt:lpstr>1_5-30610_Microsoft_Ignite_Keynote_Template</vt:lpstr>
      <vt:lpstr>PowerPoint Presentation</vt:lpstr>
      <vt:lpstr>Agenda</vt:lpstr>
      <vt:lpstr>Why the cloud?</vt:lpstr>
      <vt:lpstr>Why the cloud? </vt:lpstr>
      <vt:lpstr>Why the cloud? </vt:lpstr>
      <vt:lpstr>Why the cloud</vt:lpstr>
      <vt:lpstr>PowerPoint Presentation</vt:lpstr>
      <vt:lpstr>Cloud Computing</vt:lpstr>
      <vt:lpstr>PowerPoint Presentation</vt:lpstr>
      <vt:lpstr>PowerPoint Presentation</vt:lpstr>
      <vt:lpstr>PowerPoint Presentation</vt:lpstr>
      <vt:lpstr>Microsoft Azure</vt:lpstr>
      <vt:lpstr>PowerPoint Presentation</vt:lpstr>
      <vt:lpstr>PowerPoint Presentation</vt:lpstr>
      <vt:lpstr>Titanfall</vt:lpstr>
      <vt:lpstr>PowerPoint Presentation</vt:lpstr>
      <vt:lpstr>PowerPoint Presentation</vt:lpstr>
      <vt:lpstr>Support for Open Source</vt:lpstr>
      <vt:lpstr>Activate your MSDN Benefits…</vt:lpstr>
      <vt:lpstr>Azure Services </vt:lpstr>
      <vt:lpstr>Microsoft Azure Services </vt:lpstr>
      <vt:lpstr>The Azure Preview Portal</vt:lpstr>
      <vt:lpstr>Demo: Azure Portal</vt:lpstr>
      <vt:lpstr>Some Key Azure Features</vt:lpstr>
      <vt:lpstr>PowerPoint Presentation</vt:lpstr>
      <vt:lpstr>Azure App Service</vt:lpstr>
      <vt:lpstr>Try App Service Today</vt:lpstr>
      <vt:lpstr>Resource Group</vt:lpstr>
      <vt:lpstr>Azure Virtual Machines</vt:lpstr>
      <vt:lpstr>Virtual Machines</vt:lpstr>
      <vt:lpstr>Azure App Service Web Apps</vt:lpstr>
      <vt:lpstr>Azure App Service Mobile Apps</vt:lpstr>
      <vt:lpstr>Visual Studio Online</vt:lpstr>
      <vt:lpstr>Demo: Azure Preview Portal</vt:lpstr>
      <vt:lpstr>You</vt:lpstr>
      <vt:lpstr>PowerPoint Presentation</vt:lpstr>
      <vt:lpstr>Internet of Things</vt:lpstr>
      <vt:lpstr>Thank you!</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2015-06-05T12:00:04Z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